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7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5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1.xml" ContentType="application/vnd.openxmlformats-officedocument.presentationml.notesSlide+xml"/>
  <Override PartName="/ppt/charts/chart58.xml" ContentType="application/vnd.openxmlformats-officedocument.drawingml.chart+xml"/>
  <Override PartName="/ppt/notesSlides/notesSlide2.xml" ContentType="application/vnd.openxmlformats-officedocument.presentationml.notesSlide+xml"/>
  <Override PartName="/ppt/charts/chart59.xml" ContentType="application/vnd.openxmlformats-officedocument.drawingml.chart+xml"/>
  <Override PartName="/ppt/notesSlides/notesSlide3.xml" ContentType="application/vnd.openxmlformats-officedocument.presentationml.notesSlide+xml"/>
  <Override PartName="/ppt/charts/chart60.xml" ContentType="application/vnd.openxmlformats-officedocument.drawingml.chart+xml"/>
  <Override PartName="/ppt/notesSlides/notesSlide4.xml" ContentType="application/vnd.openxmlformats-officedocument.presentationml.notesSlide+xml"/>
  <Override PartName="/ppt/charts/chart61.xml" ContentType="application/vnd.openxmlformats-officedocument.drawingml.chart+xml"/>
  <Override PartName="/ppt/notesSlides/notesSlide5.xml" ContentType="application/vnd.openxmlformats-officedocument.presentationml.notesSlide+xml"/>
  <Override PartName="/ppt/charts/chart62.xml" ContentType="application/vnd.openxmlformats-officedocument.drawingml.chart+xml"/>
  <Override PartName="/ppt/notesSlides/notesSlide6.xml" ContentType="application/vnd.openxmlformats-officedocument.presentationml.notesSlide+xml"/>
  <Override PartName="/ppt/charts/chart63.xml" ContentType="application/vnd.openxmlformats-officedocument.drawingml.chart+xml"/>
  <Override PartName="/ppt/notesSlides/notesSlide7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66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67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68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69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70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71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53"/>
  </p:notesMasterIdLst>
  <p:sldIdLst>
    <p:sldId id="273" r:id="rId5"/>
    <p:sldId id="313" r:id="rId6"/>
    <p:sldId id="316" r:id="rId7"/>
    <p:sldId id="5506" r:id="rId8"/>
    <p:sldId id="5507" r:id="rId9"/>
    <p:sldId id="5508" r:id="rId10"/>
    <p:sldId id="5510" r:id="rId11"/>
    <p:sldId id="5511" r:id="rId12"/>
    <p:sldId id="5551" r:id="rId13"/>
    <p:sldId id="5512" r:id="rId14"/>
    <p:sldId id="5513" r:id="rId15"/>
    <p:sldId id="5514" r:id="rId16"/>
    <p:sldId id="5515" r:id="rId17"/>
    <p:sldId id="5516" r:id="rId18"/>
    <p:sldId id="5517" r:id="rId19"/>
    <p:sldId id="5518" r:id="rId20"/>
    <p:sldId id="5552" r:id="rId21"/>
    <p:sldId id="5519" r:id="rId22"/>
    <p:sldId id="5520" r:id="rId23"/>
    <p:sldId id="5553" r:id="rId24"/>
    <p:sldId id="5521" r:id="rId25"/>
    <p:sldId id="5522" r:id="rId26"/>
    <p:sldId id="5550" r:id="rId27"/>
    <p:sldId id="5533" r:id="rId28"/>
    <p:sldId id="5534" r:id="rId29"/>
    <p:sldId id="5536" r:id="rId30"/>
    <p:sldId id="5538" r:id="rId31"/>
    <p:sldId id="5555" r:id="rId32"/>
    <p:sldId id="5524" r:id="rId33"/>
    <p:sldId id="5526" r:id="rId34"/>
    <p:sldId id="5540" r:id="rId35"/>
    <p:sldId id="5556" r:id="rId36"/>
    <p:sldId id="5528" r:id="rId37"/>
    <p:sldId id="5535" r:id="rId38"/>
    <p:sldId id="5541" r:id="rId39"/>
    <p:sldId id="5542" r:id="rId40"/>
    <p:sldId id="5523" r:id="rId41"/>
    <p:sldId id="5543" r:id="rId42"/>
    <p:sldId id="5544" r:id="rId43"/>
    <p:sldId id="5545" r:id="rId44"/>
    <p:sldId id="5546" r:id="rId45"/>
    <p:sldId id="5547" r:id="rId46"/>
    <p:sldId id="5548" r:id="rId47"/>
    <p:sldId id="5549" r:id="rId48"/>
    <p:sldId id="5554" r:id="rId49"/>
    <p:sldId id="5539" r:id="rId50"/>
    <p:sldId id="5525" r:id="rId51"/>
    <p:sldId id="284" r:id="rId52"/>
  </p:sldIdLst>
  <p:sldSz cx="12192000" cy="6858000"/>
  <p:notesSz cx="6808788" cy="9940925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å/ turkos färgkombo" id="{BFF23662-9DB0-4DD7-AEDF-14E96B9DDBDC}">
          <p14:sldIdLst>
            <p14:sldId id="273"/>
            <p14:sldId id="313"/>
            <p14:sldId id="316"/>
            <p14:sldId id="5506"/>
            <p14:sldId id="5507"/>
            <p14:sldId id="5508"/>
            <p14:sldId id="5510"/>
            <p14:sldId id="5511"/>
            <p14:sldId id="5551"/>
            <p14:sldId id="5512"/>
            <p14:sldId id="5513"/>
            <p14:sldId id="5514"/>
            <p14:sldId id="5515"/>
            <p14:sldId id="5516"/>
            <p14:sldId id="5517"/>
            <p14:sldId id="5518"/>
            <p14:sldId id="5552"/>
            <p14:sldId id="5519"/>
            <p14:sldId id="5520"/>
            <p14:sldId id="5553"/>
            <p14:sldId id="5521"/>
            <p14:sldId id="5522"/>
            <p14:sldId id="5550"/>
            <p14:sldId id="5533"/>
            <p14:sldId id="5534"/>
            <p14:sldId id="5536"/>
            <p14:sldId id="5538"/>
            <p14:sldId id="5555"/>
            <p14:sldId id="5524"/>
            <p14:sldId id="5526"/>
            <p14:sldId id="5540"/>
            <p14:sldId id="5556"/>
            <p14:sldId id="5528"/>
            <p14:sldId id="5535"/>
            <p14:sldId id="5541"/>
            <p14:sldId id="5542"/>
            <p14:sldId id="5523"/>
            <p14:sldId id="5543"/>
            <p14:sldId id="5544"/>
            <p14:sldId id="5545"/>
            <p14:sldId id="5546"/>
            <p14:sldId id="5547"/>
            <p14:sldId id="5548"/>
            <p14:sldId id="5549"/>
            <p14:sldId id="5554"/>
            <p14:sldId id="5539"/>
            <p14:sldId id="5525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pos="4407" userDrawn="1">
          <p15:clr>
            <a:srgbClr val="A4A3A4"/>
          </p15:clr>
        </p15:guide>
        <p15:guide id="2" pos="3522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1E3"/>
    <a:srgbClr val="50B5B8"/>
    <a:srgbClr val="3C8292"/>
    <a:srgbClr val="96D3D4"/>
    <a:srgbClr val="184C40"/>
    <a:srgbClr val="7E0000"/>
    <a:srgbClr val="FFDE00"/>
    <a:srgbClr val="53A045"/>
    <a:srgbClr val="CC2137"/>
    <a:srgbClr val="005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A42436-FCDD-4155-BB1B-6B5DD2B4DFAA}" v="5" dt="2024-11-06T15:52:58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314" y="62"/>
      </p:cViewPr>
      <p:guideLst>
        <p:guide pos="4407"/>
        <p:guide pos="3522"/>
        <p:guide orient="horz" pos="2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067051757574164"/>
          <c:h val="0.75759128349784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0.19</c:v>
                </c:pt>
                <c:pt idx="1">
                  <c:v>0.15</c:v>
                </c:pt>
                <c:pt idx="2">
                  <c:v>0.2</c:v>
                </c:pt>
                <c:pt idx="3">
                  <c:v>0.1</c:v>
                </c:pt>
                <c:pt idx="4">
                  <c:v>0.2</c:v>
                </c:pt>
                <c:pt idx="5">
                  <c:v>0.15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47937224901149E-2"/>
          <c:y val="0.12869051072146484"/>
          <c:w val="0.91754433796550627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Enbart lägenhet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15E-4B69-A617-DF1BB82A17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0.31</c:v>
                </c:pt>
                <c:pt idx="1">
                  <c:v>0.05</c:v>
                </c:pt>
                <c:pt idx="2">
                  <c:v>0.2</c:v>
                </c:pt>
                <c:pt idx="3">
                  <c:v>0.08</c:v>
                </c:pt>
                <c:pt idx="4">
                  <c:v>0.17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93326565091593E-2"/>
          <c:y val="0.12314669716400906"/>
          <c:w val="0.95379703220602663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Enbart villa/radhus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30-433A-A7FE-8B1461ACA6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30-433A-A7FE-8B1461ACA6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0.21</c:v>
                </c:pt>
                <c:pt idx="1">
                  <c:v>0.05</c:v>
                </c:pt>
                <c:pt idx="2">
                  <c:v>0.22</c:v>
                </c:pt>
                <c:pt idx="3">
                  <c:v>0.02</c:v>
                </c:pt>
                <c:pt idx="4">
                  <c:v>0.24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0-433A-A7FE-8B1461AC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381088148705977E-2"/>
          <c:y val="0.12869051072146484"/>
          <c:w val="0.97006432929797259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Mestadels lägenhet men också villa/radhus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DD-4B5D-8EC4-887BA2713E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DD-4B5D-8EC4-887BA2713E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DD-4B5D-8EC4-887BA2713E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0.18</c:v>
                </c:pt>
                <c:pt idx="1">
                  <c:v>0.05</c:v>
                </c:pt>
                <c:pt idx="2">
                  <c:v>0.2</c:v>
                </c:pt>
                <c:pt idx="3">
                  <c:v>0.04</c:v>
                </c:pt>
                <c:pt idx="4">
                  <c:v>0.16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DD-4B5D-8EC4-887BA2713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12869051072146484"/>
          <c:w val="0.95813265125005254"/>
          <c:h val="0.45592362860173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Mestadels villa/radhus men också lägenhet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7E-4EBC-ADCF-9EFAC7C232E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E-4EBC-ADCF-9EFAC7C232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7E-4EBC-ADCF-9EFAC7C232E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7E-4EBC-ADCF-9EFAC7C232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</c:v>
                </c:pt>
                <c:pt idx="1">
                  <c:v>0.05</c:v>
                </c:pt>
                <c:pt idx="2">
                  <c:v>0.17</c:v>
                </c:pt>
                <c:pt idx="3">
                  <c:v>0.04</c:v>
                </c:pt>
                <c:pt idx="4">
                  <c:v>0.28999999999999998</c:v>
                </c:pt>
                <c:pt idx="5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7E-4EBC-ADCF-9EFAC7C23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12869051072146484"/>
          <c:w val="0.95813265125005254"/>
          <c:h val="0.45592362860173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Lika mycket i villa/radhus som i lägenhet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55-4AF7-A713-28779F072C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55-4AF7-A713-28779F072C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55-4AF7-A713-28779F072C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55-4AF7-A713-28779F072C2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55-4AF7-A713-28779F072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0.35</c:v>
                </c:pt>
                <c:pt idx="1">
                  <c:v>0.09</c:v>
                </c:pt>
                <c:pt idx="2">
                  <c:v>0.24</c:v>
                </c:pt>
                <c:pt idx="3">
                  <c:v>0</c:v>
                </c:pt>
                <c:pt idx="4">
                  <c:v>0.05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55-4AF7-A713-28779F072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Bostadsrätt</c:v>
                </c:pt>
                <c:pt idx="2">
                  <c:v>Villa</c:v>
                </c:pt>
                <c:pt idx="3">
                  <c:v>Radhus</c:v>
                </c:pt>
                <c:pt idx="4">
                  <c:v>Gård/jordbruks-
fastighet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0.23</c:v>
                </c:pt>
                <c:pt idx="2">
                  <c:v>0.35</c:v>
                </c:pt>
                <c:pt idx="3">
                  <c:v>0.06</c:v>
                </c:pt>
                <c:pt idx="4">
                  <c:v>0.05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  <c:pt idx="5">
                  <c:v>Vet ej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0.27</c:v>
                </c:pt>
                <c:pt idx="2">
                  <c:v>0.46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22293237185223341"/>
          <c:w val="0.95813265125005254"/>
          <c:h val="0.5279910603210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Radhus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55-4AF7-A713-28779F072C2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55-4AF7-A713-28779F072C2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55-4AF7-A713-28779F072C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55-4AF7-A713-28779F072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</c:v>
                </c:pt>
                <c:pt idx="1">
                  <c:v>0.13</c:v>
                </c:pt>
                <c:pt idx="2">
                  <c:v>0.43</c:v>
                </c:pt>
                <c:pt idx="3">
                  <c:v>0.44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55-4AF7-A713-28779F072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29160308449819E-2"/>
          <c:y val="0.22293237185223341"/>
          <c:w val="0.87620066871486035"/>
          <c:h val="0.5279910603210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Hyresrätt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15E-4B69-A617-DF1BB82A17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0.42</c:v>
                </c:pt>
                <c:pt idx="1">
                  <c:v>0.22</c:v>
                </c:pt>
                <c:pt idx="2">
                  <c:v>0.25</c:v>
                </c:pt>
                <c:pt idx="3">
                  <c:v>0.06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73411756904655E-2"/>
          <c:y val="0.21738872325844319"/>
          <c:w val="0.95379703220602663"/>
          <c:h val="0.50581646594584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Bostadsrätt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30-433A-A7FE-8B1461ACA6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30-433A-A7FE-8B1461ACA6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0.03</c:v>
                </c:pt>
                <c:pt idx="1">
                  <c:v>0.73</c:v>
                </c:pt>
                <c:pt idx="2">
                  <c:v>0.13</c:v>
                </c:pt>
                <c:pt idx="3">
                  <c:v>0.08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0-433A-A7FE-8B1461AC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14173228346458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Mycket trygg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0.15</c:v>
                </c:pt>
                <c:pt idx="1">
                  <c:v>0.09</c:v>
                </c:pt>
                <c:pt idx="2">
                  <c:v>0.2</c:v>
                </c:pt>
                <c:pt idx="3">
                  <c:v>0.08</c:v>
                </c:pt>
                <c:pt idx="4">
                  <c:v>0.23</c:v>
                </c:pt>
                <c:pt idx="5">
                  <c:v>0.22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Ganska trygg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0.2</c:v>
                </c:pt>
                <c:pt idx="2">
                  <c:v>0.22</c:v>
                </c:pt>
                <c:pt idx="3">
                  <c:v>0.11</c:v>
                </c:pt>
                <c:pt idx="4">
                  <c:v>0.18</c:v>
                </c:pt>
                <c:pt idx="5">
                  <c:v>0.06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8-44C4-BEDC-3E21A2916F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Ganska otrygg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0.27</c:v>
                </c:pt>
                <c:pt idx="1">
                  <c:v>0.28000000000000003</c:v>
                </c:pt>
                <c:pt idx="2">
                  <c:v>0.13</c:v>
                </c:pt>
                <c:pt idx="3">
                  <c:v>0.15</c:v>
                </c:pt>
                <c:pt idx="4">
                  <c:v>0.09</c:v>
                </c:pt>
                <c:pt idx="5">
                  <c:v>0.06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48-44C4-BEDC-3E21A2916F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Mycket otrygg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0.17</c:v>
                </c:pt>
                <c:pt idx="1">
                  <c:v>0.24</c:v>
                </c:pt>
                <c:pt idx="2">
                  <c:v>7.0000000000000007E-2</c:v>
                </c:pt>
                <c:pt idx="3">
                  <c:v>0.21</c:v>
                </c:pt>
                <c:pt idx="4">
                  <c:v>0.17</c:v>
                </c:pt>
                <c:pt idx="5">
                  <c:v>0.15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48-44C4-BEDC-3E21A2916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003328166656325"/>
          <c:y val="0.13861153945617694"/>
          <c:w val="0.49366750573501145"/>
          <c:h val="9.1910237066874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4"/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22293237185223336"/>
          <c:w val="0.95813265125005254"/>
          <c:h val="0.5113601145396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Villa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7E-4EBC-ADCF-9EFAC7C232E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E-4EBC-ADCF-9EFAC7C232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7E-4EBC-ADCF-9EFAC7C232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0.05</c:v>
                </c:pt>
                <c:pt idx="2">
                  <c:v>0.89</c:v>
                </c:pt>
                <c:pt idx="3">
                  <c:v>0.01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7E-4EBC-ADCF-9EFAC7C23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  <c:pt idx="5">
                  <c:v>Vet ej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0.22</c:v>
                </c:pt>
                <c:pt idx="2">
                  <c:v>0.52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22293237185223341"/>
          <c:w val="0.95813265125005254"/>
          <c:h val="0.5279910603210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Radhus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55-4AF7-A713-28779F072C2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55-4AF7-A713-28779F072C2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55-4AF7-A713-28779F072C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55-4AF7-A713-28779F072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0.17</c:v>
                </c:pt>
                <c:pt idx="2">
                  <c:v>0.59</c:v>
                </c:pt>
                <c:pt idx="3">
                  <c:v>0.18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55-4AF7-A713-28779F072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29160308449819E-2"/>
          <c:y val="0.22293237185223341"/>
          <c:w val="0.87620066871486035"/>
          <c:h val="0.5279910603210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Hyresrätt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15E-4B69-A617-DF1BB82A17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0.22</c:v>
                </c:pt>
                <c:pt idx="1">
                  <c:v>0.17</c:v>
                </c:pt>
                <c:pt idx="2">
                  <c:v>0.45</c:v>
                </c:pt>
                <c:pt idx="3">
                  <c:v>0.09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73411756904655E-2"/>
          <c:y val="0.21738872325844319"/>
          <c:w val="0.95379703220602663"/>
          <c:h val="0.50581646594584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Bostadsrätt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30-433A-A7FE-8B1461ACA6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30-433A-A7FE-8B1461ACA6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0.43</c:v>
                </c:pt>
                <c:pt idx="2">
                  <c:v>0.37</c:v>
                </c:pt>
                <c:pt idx="3">
                  <c:v>0.05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0-433A-A7FE-8B1461AC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22293237185223336"/>
          <c:w val="0.95813265125005254"/>
          <c:h val="0.5113601145396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Villa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7E-4EBC-ADCF-9EFAC7C232E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E-4EBC-ADCF-9EFAC7C232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7E-4EBC-ADCF-9EFAC7C232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Hyres-
rätt</c:v>
                </c:pt>
                <c:pt idx="1">
                  <c:v>Bostads-
rättslägenhet</c:v>
                </c:pt>
                <c:pt idx="2">
                  <c:v>Villa</c:v>
                </c:pt>
                <c:pt idx="3">
                  <c:v>Radhus</c:v>
                </c:pt>
                <c:pt idx="4">
                  <c:v>Annat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0.16</c:v>
                </c:pt>
                <c:pt idx="2">
                  <c:v>0.68</c:v>
                </c:pt>
                <c:pt idx="3">
                  <c:v>0.04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7E-4EBC-ADCF-9EFAC7C23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9568313451797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Boende idag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Bostadsrätt</c:v>
                </c:pt>
                <c:pt idx="2">
                  <c:v>Villa</c:v>
                </c:pt>
                <c:pt idx="3">
                  <c:v>Radhus</c:v>
                </c:pt>
                <c:pt idx="4">
                  <c:v>Gård/jordbruks-
fastighet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0.23</c:v>
                </c:pt>
                <c:pt idx="2">
                  <c:v>0.35</c:v>
                </c:pt>
                <c:pt idx="3">
                  <c:v>0.06</c:v>
                </c:pt>
                <c:pt idx="4">
                  <c:v>0.05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Önskat boende idag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Bostadsrätt</c:v>
                </c:pt>
                <c:pt idx="2">
                  <c:v>Villa</c:v>
                </c:pt>
                <c:pt idx="3">
                  <c:v>Radhus</c:v>
                </c:pt>
                <c:pt idx="4">
                  <c:v>Gård/jordbruks-
fastighet</c:v>
                </c:pt>
                <c:pt idx="5">
                  <c:v>Annat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0.27</c:v>
                </c:pt>
                <c:pt idx="2">
                  <c:v>0.46</c:v>
                </c:pt>
                <c:pt idx="3">
                  <c:v>7.0000000000000007E-2</c:v>
                </c:pt>
                <c:pt idx="4">
                  <c:v>0.05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F-48CE-907B-37A954B268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Önskat boende om 10 år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Hyresrätt</c:v>
                </c:pt>
                <c:pt idx="1">
                  <c:v>Bostadsrätt</c:v>
                </c:pt>
                <c:pt idx="2">
                  <c:v>Villa</c:v>
                </c:pt>
                <c:pt idx="3">
                  <c:v>Radhus</c:v>
                </c:pt>
                <c:pt idx="4">
                  <c:v>Gård/jordbruks-
fastighet</c:v>
                </c:pt>
                <c:pt idx="5">
                  <c:v>Annat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0.09</c:v>
                </c:pt>
                <c:pt idx="1">
                  <c:v>0.22</c:v>
                </c:pt>
                <c:pt idx="2">
                  <c:v>0.52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F-48CE-907B-37A954B26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269939544813172"/>
          <c:y val="3.7397242488220413E-2"/>
          <c:w val="0.71523395527543165"/>
          <c:h val="4.7948921796307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5.7271069304213953E-2"/>
          <c:w val="0.60771874100703216"/>
          <c:h val="0.468991197452364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Ett radhus som du äger själv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F3-4CDE-8E4F-BBB118FFD31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Ett radhus som är en del av en bostadsrättsförening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F3-4CDE-8E4F-BBB118FFD31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14.000000000000002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F3-4CDE-8E4F-BBB118FFD3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/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19790871981234259"/>
          <c:y val="0.83226348989541821"/>
          <c:w val="0.67195673933071143"/>
          <c:h val="5.3533190578158467E-2"/>
        </c:manualLayout>
      </c:layout>
      <c:overlay val="0"/>
      <c:spPr>
        <a:noFill/>
        <a:ln w="25302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5.7271069304213953E-2"/>
          <c:w val="0.60771874100703216"/>
          <c:h val="0.468991197452364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En villa som du äger själv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D-4D0B-9B81-C25E69E67D5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 villa som är en del av en bostadsrättsförening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6D-4D0B-9B81-C25E69E67D5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Samtliga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6D-4D0B-9B81-C25E69E67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/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  <c:min val="0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19790871981234259"/>
          <c:y val="0.83226348989541821"/>
          <c:w val="0.67195673933071143"/>
          <c:h val="5.3533190578158467E-2"/>
        </c:manualLayout>
      </c:layout>
      <c:overlay val="0"/>
      <c:spPr>
        <a:noFill/>
        <a:ln w="25302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9026797167827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Inom 5 år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Ja</c:v>
                </c:pt>
                <c:pt idx="1">
                  <c:v>Ja, kanske</c:v>
                </c:pt>
                <c:pt idx="2">
                  <c:v>Nej</c:v>
                </c:pt>
                <c:pt idx="3">
                  <c:v>Vet ej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0.27</c:v>
                </c:pt>
                <c:pt idx="1">
                  <c:v>0.32</c:v>
                </c:pt>
                <c:pt idx="2">
                  <c:v>0.35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68-405E-9489-DD7B9FE67E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Inom 10 år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Ja</c:v>
                </c:pt>
                <c:pt idx="1">
                  <c:v>Ja, kanske</c:v>
                </c:pt>
                <c:pt idx="2">
                  <c:v>Nej</c:v>
                </c:pt>
                <c:pt idx="3">
                  <c:v>Vet ej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0.17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68-405E-9489-DD7B9FE67E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Längre fram i framtiden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Ja</c:v>
                </c:pt>
                <c:pt idx="1">
                  <c:v>Ja, kanske</c:v>
                </c:pt>
                <c:pt idx="2">
                  <c:v>Nej</c:v>
                </c:pt>
                <c:pt idx="3">
                  <c:v>Vet ej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0.64</c:v>
                </c:pt>
                <c:pt idx="1">
                  <c:v>0.21</c:v>
                </c:pt>
                <c:pt idx="2">
                  <c:v>0.11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68-405E-9489-DD7B9FE67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132515504344596"/>
          <c:y val="3.1982079648517556E-2"/>
          <c:w val="0.71660819568011724"/>
          <c:h val="6.9609573155119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506197349031011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Innerstads-
område</c:v>
                </c:pt>
                <c:pt idx="1">
                  <c:v>Ytterstadsområde med mestadels lägenheter</c:v>
                </c:pt>
                <c:pt idx="2">
                  <c:v>Ytterstadsområde med mestadels villor/radhus</c:v>
                </c:pt>
                <c:pt idx="3">
                  <c:v>Område med 
mestadels 
lägenheter</c:v>
                </c:pt>
                <c:pt idx="4">
                  <c:v>Område med mestadels villor/radhus</c:v>
                </c:pt>
                <c:pt idx="5">
                  <c:v>Glesbygds-
område</c:v>
                </c:pt>
                <c:pt idx="6">
                  <c:v>Annan typ 
av område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0.23</c:v>
                </c:pt>
                <c:pt idx="1">
                  <c:v>0.05</c:v>
                </c:pt>
                <c:pt idx="2">
                  <c:v>0.2</c:v>
                </c:pt>
                <c:pt idx="3">
                  <c:v>0.03</c:v>
                </c:pt>
                <c:pt idx="4">
                  <c:v>0.21</c:v>
                </c:pt>
                <c:pt idx="5">
                  <c:v>0.24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5.7271069304213953E-2"/>
          <c:w val="0.60771874100703216"/>
          <c:h val="0.7150178514899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billigare att 
bo i villa/radhus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Sheet1!$B$2:$H$2</c:f>
              <c:numCache>
                <c:formatCode>0.00</c:formatCode>
                <c:ptCount val="7"/>
                <c:pt idx="0">
                  <c:v>22</c:v>
                </c:pt>
                <c:pt idx="1">
                  <c:v>12</c:v>
                </c:pt>
                <c:pt idx="2">
                  <c:v>23</c:v>
                </c:pt>
                <c:pt idx="3">
                  <c:v>36</c:v>
                </c:pt>
                <c:pt idx="4">
                  <c:v>22</c:v>
                </c:pt>
                <c:pt idx="5">
                  <c:v>18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Lite billigare att 
bo i villa/radhus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Sheet1!$B$3:$H$3</c:f>
              <c:numCache>
                <c:formatCode>0.00</c:formatCode>
                <c:ptCount val="7"/>
                <c:pt idx="0">
                  <c:v>32</c:v>
                </c:pt>
                <c:pt idx="1">
                  <c:v>33</c:v>
                </c:pt>
                <c:pt idx="2">
                  <c:v>34</c:v>
                </c:pt>
                <c:pt idx="3">
                  <c:v>28.999999999999996</c:v>
                </c:pt>
                <c:pt idx="4">
                  <c:v>33</c:v>
                </c:pt>
                <c:pt idx="5">
                  <c:v>34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Ungefär samma 
kostnad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Sheet1!$B$4:$H$4</c:f>
              <c:numCache>
                <c:formatCode>0.00</c:formatCode>
                <c:ptCount val="7"/>
                <c:pt idx="0">
                  <c:v>19</c:v>
                </c:pt>
                <c:pt idx="1">
                  <c:v>22</c:v>
                </c:pt>
                <c:pt idx="2">
                  <c:v>15</c:v>
                </c:pt>
                <c:pt idx="3">
                  <c:v>19</c:v>
                </c:pt>
                <c:pt idx="4">
                  <c:v>18</c:v>
                </c:pt>
                <c:pt idx="5">
                  <c:v>18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Lite billigare att bo 
i nyproducerad hyresrätt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Sheet1!$B$5:$H$5</c:f>
              <c:numCache>
                <c:formatCode>0.00</c:formatCode>
                <c:ptCount val="7"/>
                <c:pt idx="0">
                  <c:v>9</c:v>
                </c:pt>
                <c:pt idx="1">
                  <c:v>14.000000000000002</c:v>
                </c:pt>
                <c:pt idx="2">
                  <c:v>7.0000000000000009</c:v>
                </c:pt>
                <c:pt idx="3">
                  <c:v>5</c:v>
                </c:pt>
                <c:pt idx="4">
                  <c:v>8</c:v>
                </c:pt>
                <c:pt idx="5">
                  <c:v>11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Mycket billigare att bo 
i nyproducerad hyresrätt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Sheet1!$B$6:$H$6</c:f>
              <c:numCache>
                <c:formatCode>0.00</c:formatCode>
                <c:ptCount val="7"/>
                <c:pt idx="0">
                  <c:v>5</c:v>
                </c:pt>
                <c:pt idx="1">
                  <c:v>7.0000000000000009</c:v>
                </c:pt>
                <c:pt idx="2">
                  <c:v>5</c:v>
                </c:pt>
                <c:pt idx="3">
                  <c:v>1</c:v>
                </c:pt>
                <c:pt idx="4">
                  <c:v>3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rgbClr val="FFFFFF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Storstäder </c:v>
                </c:pt>
                <c:pt idx="2">
                  <c:v>Större städer</c:v>
                </c:pt>
                <c:pt idx="3">
                  <c:v>Mindre städer/tätorter</c:v>
                </c:pt>
                <c:pt idx="4">
                  <c:v>Södra Sverige</c:v>
                </c:pt>
                <c:pt idx="5">
                  <c:v>Mellansverige</c:v>
                </c:pt>
                <c:pt idx="6">
                  <c:v>Norra Sverige</c:v>
                </c:pt>
              </c:strCache>
            </c:strRef>
          </c:cat>
          <c:val>
            <c:numRef>
              <c:f>Sheet1!$B$7:$H$7</c:f>
              <c:numCache>
                <c:formatCode>0.00</c:formatCode>
                <c:ptCount val="7"/>
                <c:pt idx="0">
                  <c:v>13</c:v>
                </c:pt>
                <c:pt idx="1">
                  <c:v>12</c:v>
                </c:pt>
                <c:pt idx="2">
                  <c:v>16</c:v>
                </c:pt>
                <c:pt idx="3">
                  <c:v>10</c:v>
                </c:pt>
                <c:pt idx="4">
                  <c:v>15</c:v>
                </c:pt>
                <c:pt idx="5">
                  <c:v>12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77-48DD-980F-7F42E1FE9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14073465612853903"/>
          <c:y val="0.84567945805878919"/>
          <c:w val="0.7687128471033019"/>
          <c:h val="8.7208771053825337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496260714653866"/>
          <c:y val="5.7271069304213953E-2"/>
          <c:w val="0.4757785940444087"/>
          <c:h val="0.7357412447742781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trygg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  <c:pt idx="7">
                  <c:v>Annan typ av område</c:v>
                </c:pt>
              </c:strCache>
            </c:strRef>
          </c:cat>
          <c:val>
            <c:numRef>
              <c:f>Sheet1!$B$2:$I$2</c:f>
              <c:numCache>
                <c:formatCode>0.00</c:formatCode>
                <c:ptCount val="8"/>
                <c:pt idx="0">
                  <c:v>52</c:v>
                </c:pt>
                <c:pt idx="1">
                  <c:v>42</c:v>
                </c:pt>
                <c:pt idx="2">
                  <c:v>32</c:v>
                </c:pt>
                <c:pt idx="3">
                  <c:v>53</c:v>
                </c:pt>
                <c:pt idx="4">
                  <c:v>41</c:v>
                </c:pt>
                <c:pt idx="5">
                  <c:v>60</c:v>
                </c:pt>
                <c:pt idx="6">
                  <c:v>78</c:v>
                </c:pt>
                <c:pt idx="7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trygg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  <c:pt idx="7">
                  <c:v>Annan typ av område</c:v>
                </c:pt>
              </c:strCache>
            </c:strRef>
          </c:cat>
          <c:val>
            <c:numRef>
              <c:f>Sheet1!$B$3:$I$3</c:f>
              <c:numCache>
                <c:formatCode>0.00</c:formatCode>
                <c:ptCount val="8"/>
                <c:pt idx="0">
                  <c:v>40</c:v>
                </c:pt>
                <c:pt idx="1">
                  <c:v>47</c:v>
                </c:pt>
                <c:pt idx="2">
                  <c:v>53</c:v>
                </c:pt>
                <c:pt idx="3">
                  <c:v>43</c:v>
                </c:pt>
                <c:pt idx="4">
                  <c:v>42</c:v>
                </c:pt>
                <c:pt idx="5">
                  <c:v>35</c:v>
                </c:pt>
                <c:pt idx="6">
                  <c:v>17</c:v>
                </c:pt>
                <c:pt idx="7">
                  <c:v>28.999999999999996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Ganska otrygg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  <c:pt idx="7">
                  <c:v>Annan typ av område</c:v>
                </c:pt>
              </c:strCache>
            </c:strRef>
          </c:cat>
          <c:val>
            <c:numRef>
              <c:f>Sheet1!$B$4:$I$4</c:f>
              <c:numCache>
                <c:formatCode>0.00</c:formatCode>
                <c:ptCount val="8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4</c:v>
                </c:pt>
                <c:pt idx="4">
                  <c:v>9</c:v>
                </c:pt>
                <c:pt idx="5">
                  <c:v>3</c:v>
                </c:pt>
                <c:pt idx="6">
                  <c:v>2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Mycket otrygg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04-48CE-B410-0D66DB492C05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  <c:pt idx="7">
                  <c:v>Annan typ av område</c:v>
                </c:pt>
              </c:strCache>
            </c:strRef>
          </c:cat>
          <c:val>
            <c:numRef>
              <c:f>Sheet1!$B$5:$I$5</c:f>
              <c:numCache>
                <c:formatCode>0.00</c:formatCode>
                <c:ptCount val="8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04-48CE-B410-0D66DB492C0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04-48CE-B410-0D66DB492C0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04-48CE-B410-0D66DB492C0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04-48CE-B410-0D66DB492C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04-48CE-B410-0D66DB492C0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04-48CE-B410-0D66DB492C0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04-48CE-B410-0D66DB492C05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  <c:pt idx="7">
                  <c:v>Annan typ av område</c:v>
                </c:pt>
              </c:strCache>
            </c:strRef>
          </c:cat>
          <c:val>
            <c:numRef>
              <c:f>Sheet1!$B$6:$I$6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3459748847370645"/>
          <c:y val="0.88453582046688006"/>
          <c:w val="0.50776455644389096"/>
          <c:h val="8.7208771053825337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lang="sv-SE" sz="1100" b="0" i="0" u="none" strike="noStrike" baseline="0" noProof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7357412447742781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trygg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Alla</c:v>
                </c:pt>
                <c:pt idx="1">
                  <c:v>Hyresrätt</c:v>
                </c:pt>
                <c:pt idx="2">
                  <c:v>Bostadsrätt</c:v>
                </c:pt>
                <c:pt idx="3">
                  <c:v>Villa</c:v>
                </c:pt>
                <c:pt idx="4">
                  <c:v>Radhus</c:v>
                </c:pt>
              </c:strCache>
            </c:strRef>
          </c:cat>
          <c:val>
            <c:numRef>
              <c:f>Sheet1!$B$2:$F$2</c:f>
              <c:numCache>
                <c:formatCode>0.00</c:formatCode>
                <c:ptCount val="5"/>
                <c:pt idx="0">
                  <c:v>52</c:v>
                </c:pt>
                <c:pt idx="1">
                  <c:v>38</c:v>
                </c:pt>
                <c:pt idx="2">
                  <c:v>44</c:v>
                </c:pt>
                <c:pt idx="3">
                  <c:v>66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trygg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Alla</c:v>
                </c:pt>
                <c:pt idx="1">
                  <c:v>Hyresrätt</c:v>
                </c:pt>
                <c:pt idx="2">
                  <c:v>Bostadsrätt</c:v>
                </c:pt>
                <c:pt idx="3">
                  <c:v>Villa</c:v>
                </c:pt>
                <c:pt idx="4">
                  <c:v>Radhus</c:v>
                </c:pt>
              </c:strCache>
            </c:strRef>
          </c:cat>
          <c:val>
            <c:numRef>
              <c:f>Sheet1!$B$3:$F$3</c:f>
              <c:numCache>
                <c:formatCode>0.00</c:formatCode>
                <c:ptCount val="5"/>
                <c:pt idx="0">
                  <c:v>40</c:v>
                </c:pt>
                <c:pt idx="1">
                  <c:v>51</c:v>
                </c:pt>
                <c:pt idx="2">
                  <c:v>45</c:v>
                </c:pt>
                <c:pt idx="3">
                  <c:v>30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Ganska otrygg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Alla</c:v>
                </c:pt>
                <c:pt idx="1">
                  <c:v>Hyresrätt</c:v>
                </c:pt>
                <c:pt idx="2">
                  <c:v>Bostadsrätt</c:v>
                </c:pt>
                <c:pt idx="3">
                  <c:v>Villa</c:v>
                </c:pt>
                <c:pt idx="4">
                  <c:v>Radhus</c:v>
                </c:pt>
              </c:strCache>
            </c:strRef>
          </c:cat>
          <c:val>
            <c:numRef>
              <c:f>Sheet1!$B$4:$F$4</c:f>
              <c:numCache>
                <c:formatCode>0.00</c:formatCode>
                <c:ptCount val="5"/>
                <c:pt idx="0">
                  <c:v>6</c:v>
                </c:pt>
                <c:pt idx="1">
                  <c:v>7.0000000000000009</c:v>
                </c:pt>
                <c:pt idx="2">
                  <c:v>8</c:v>
                </c:pt>
                <c:pt idx="3">
                  <c:v>3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Mycket otrygg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Alla</c:v>
                </c:pt>
                <c:pt idx="1">
                  <c:v>Hyresrätt</c:v>
                </c:pt>
                <c:pt idx="2">
                  <c:v>Bostadsrätt</c:v>
                </c:pt>
                <c:pt idx="3">
                  <c:v>Villa</c:v>
                </c:pt>
                <c:pt idx="4">
                  <c:v>Radhus</c:v>
                </c:pt>
              </c:strCache>
            </c:strRef>
          </c:cat>
          <c:val>
            <c:numRef>
              <c:f>Sheet1!$B$5:$F$5</c:f>
              <c:numCache>
                <c:formatCode>0.00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04-48CE-B410-0D66DB492C0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04-48CE-B410-0D66DB492C0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04-48CE-B410-0D66DB492C0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04-48CE-B410-0D66DB492C05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Alla</c:v>
                </c:pt>
                <c:pt idx="1">
                  <c:v>Hyresrätt</c:v>
                </c:pt>
                <c:pt idx="2">
                  <c:v>Bostadsrätt</c:v>
                </c:pt>
                <c:pt idx="3">
                  <c:v>Villa</c:v>
                </c:pt>
                <c:pt idx="4">
                  <c:v>Radhus</c:v>
                </c:pt>
              </c:strCache>
            </c:strRef>
          </c:cat>
          <c:val>
            <c:numRef>
              <c:f>Sheet1!$B$6:$F$6</c:f>
              <c:numCache>
                <c:formatCode>0.00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827679819240841"/>
          <c:y val="0.88453582046688006"/>
          <c:w val="0.58546264298854711"/>
          <c:h val="7.4256650251128362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7.5403983786800327E-2"/>
          <c:w val="0.60625273937411428"/>
          <c:h val="0.6839327615634902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trygg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Alla</c:v>
                </c:pt>
                <c:pt idx="1">
                  <c:v>Enbart lägenhet</c:v>
                </c:pt>
                <c:pt idx="2">
                  <c:v>Enbart villa/radhus</c:v>
                </c:pt>
                <c:pt idx="3">
                  <c:v>Mestadels lägenhet men också villa/radhus</c:v>
                </c:pt>
                <c:pt idx="4">
                  <c:v>Mestadels villa/radhus men också lägenhet</c:v>
                </c:pt>
                <c:pt idx="5">
                  <c:v>Lika mycket i villa/radhus som i lägenhet</c:v>
                </c:pt>
              </c:strCache>
            </c:strRef>
          </c:cat>
          <c:val>
            <c:numRef>
              <c:f>Sheet1!$B$2:$G$2</c:f>
              <c:numCache>
                <c:formatCode>0.00</c:formatCode>
                <c:ptCount val="6"/>
                <c:pt idx="0">
                  <c:v>81</c:v>
                </c:pt>
                <c:pt idx="1">
                  <c:v>62</c:v>
                </c:pt>
                <c:pt idx="2">
                  <c:v>90</c:v>
                </c:pt>
                <c:pt idx="3">
                  <c:v>75</c:v>
                </c:pt>
                <c:pt idx="4">
                  <c:v>81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A8-4060-82DF-C613305A437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trygg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Alla</c:v>
                </c:pt>
                <c:pt idx="1">
                  <c:v>Enbart lägenhet</c:v>
                </c:pt>
                <c:pt idx="2">
                  <c:v>Enbart villa/radhus</c:v>
                </c:pt>
                <c:pt idx="3">
                  <c:v>Mestadels lägenhet men också villa/radhus</c:v>
                </c:pt>
                <c:pt idx="4">
                  <c:v>Mestadels villa/radhus men också lägenhet</c:v>
                </c:pt>
                <c:pt idx="5">
                  <c:v>Lika mycket i villa/radhus som i lägenhet</c:v>
                </c:pt>
              </c:strCache>
            </c:strRef>
          </c:cat>
          <c:val>
            <c:numRef>
              <c:f>Sheet1!$B$3:$G$3</c:f>
              <c:numCache>
                <c:formatCode>0.00</c:formatCode>
                <c:ptCount val="6"/>
                <c:pt idx="0">
                  <c:v>16</c:v>
                </c:pt>
                <c:pt idx="1">
                  <c:v>32</c:v>
                </c:pt>
                <c:pt idx="2">
                  <c:v>9</c:v>
                </c:pt>
                <c:pt idx="3">
                  <c:v>20</c:v>
                </c:pt>
                <c:pt idx="4">
                  <c:v>17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A8-4060-82DF-C613305A437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Ganska otrygg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EC-4C3F-899E-51497F9F5F0A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Alla</c:v>
                </c:pt>
                <c:pt idx="1">
                  <c:v>Enbart lägenhet</c:v>
                </c:pt>
                <c:pt idx="2">
                  <c:v>Enbart villa/radhus</c:v>
                </c:pt>
                <c:pt idx="3">
                  <c:v>Mestadels lägenhet men också villa/radhus</c:v>
                </c:pt>
                <c:pt idx="4">
                  <c:v>Mestadels villa/radhus men också lägenhet</c:v>
                </c:pt>
                <c:pt idx="5">
                  <c:v>Lika mycket i villa/radhus som i lägenhet</c:v>
                </c:pt>
              </c:strCache>
            </c:strRef>
          </c:cat>
          <c:val>
            <c:numRef>
              <c:f>Sheet1!$B$4:$G$4</c:f>
              <c:numCache>
                <c:formatCode>0.00</c:formatCode>
                <c:ptCount val="6"/>
                <c:pt idx="0">
                  <c:v>2</c:v>
                </c:pt>
                <c:pt idx="1">
                  <c:v>6</c:v>
                </c:pt>
                <c:pt idx="2">
                  <c:v>0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A8-4060-82DF-C613305A437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Mycket otrygg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EC-4C3F-899E-51497F9F5F0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EC-4C3F-899E-51497F9F5F0A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Alla</c:v>
                </c:pt>
                <c:pt idx="1">
                  <c:v>Enbart lägenhet</c:v>
                </c:pt>
                <c:pt idx="2">
                  <c:v>Enbart villa/radhus</c:v>
                </c:pt>
                <c:pt idx="3">
                  <c:v>Mestadels lägenhet men också villa/radhus</c:v>
                </c:pt>
                <c:pt idx="4">
                  <c:v>Mestadels villa/radhus men också lägenhet</c:v>
                </c:pt>
                <c:pt idx="5">
                  <c:v>Lika mycket i villa/radhus som i lägenhet</c:v>
                </c:pt>
              </c:strCache>
            </c:strRef>
          </c:cat>
          <c:val>
            <c:numRef>
              <c:f>Sheet1!$B$5:$G$5</c:f>
              <c:numCache>
                <c:formatCode>0.00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A8-4060-82DF-C613305A437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EC-4C3F-899E-51497F9F5F0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EC-4C3F-899E-51497F9F5F0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EC-4C3F-899E-51497F9F5F0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EC-4C3F-899E-51497F9F5F0A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Alla</c:v>
                </c:pt>
                <c:pt idx="1">
                  <c:v>Enbart lägenhet</c:v>
                </c:pt>
                <c:pt idx="2">
                  <c:v>Enbart villa/radhus</c:v>
                </c:pt>
                <c:pt idx="3">
                  <c:v>Mestadels lägenhet men också villa/radhus</c:v>
                </c:pt>
                <c:pt idx="4">
                  <c:v>Mestadels villa/radhus men också lägenhet</c:v>
                </c:pt>
                <c:pt idx="5">
                  <c:v>Lika mycket i villa/radhus som i lägenhet</c:v>
                </c:pt>
              </c:strCache>
            </c:strRef>
          </c:cat>
          <c:val>
            <c:numRef>
              <c:f>Sheet1!$B$6:$G$6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A8-4060-82DF-C613305A4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330927590023755"/>
          <c:y val="0.81459436813231645"/>
          <c:w val="0.60745266748231763"/>
          <c:h val="8.7208771053825337E-2"/>
        </c:manualLayout>
      </c:layout>
      <c:overlay val="0"/>
      <c:spPr>
        <a:noFill/>
        <a:ln w="25302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accent4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0.20233476765323072"/>
          <c:w val="0.60625273937411428"/>
          <c:h val="0.401576528064696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hög grad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 din kommun</c:v>
                </c:pt>
                <c:pt idx="1">
                  <c:v>I Sverige</c:v>
                </c:pt>
              </c:strCache>
            </c:strRef>
          </c:cat>
          <c:val>
            <c:numRef>
              <c:f>Sheet1!$B$2:$C$2</c:f>
              <c:numCache>
                <c:formatCode>0.00</c:formatCode>
                <c:ptCount val="2"/>
                <c:pt idx="0">
                  <c:v>16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A8-4060-82DF-C613305A437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hög grad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 din kommun</c:v>
                </c:pt>
                <c:pt idx="1">
                  <c:v>I Sverige</c:v>
                </c:pt>
              </c:strCache>
            </c:strRef>
          </c:cat>
          <c:val>
            <c:numRef>
              <c:f>Sheet1!$B$3:$C$3</c:f>
              <c:numCache>
                <c:formatCode>0.00</c:formatCode>
                <c:ptCount val="2"/>
                <c:pt idx="0">
                  <c:v>33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A8-4060-82DF-C613305A437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Inte särskilt hög grad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 din kommun</c:v>
                </c:pt>
                <c:pt idx="1">
                  <c:v>I Sverige</c:v>
                </c:pt>
              </c:strCache>
            </c:strRef>
          </c:cat>
          <c:val>
            <c:numRef>
              <c:f>Sheet1!$B$4:$C$4</c:f>
              <c:numCache>
                <c:formatCode>0.00</c:formatCode>
                <c:ptCount val="2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A8-4060-82DF-C613305A437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 alls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 din kommun</c:v>
                </c:pt>
                <c:pt idx="1">
                  <c:v>I Sverige</c:v>
                </c:pt>
              </c:strCache>
            </c:strRef>
          </c:cat>
          <c:val>
            <c:numRef>
              <c:f>Sheet1!$B$5:$C$5</c:f>
              <c:numCache>
                <c:formatCode>0.00</c:formatCode>
                <c:ptCount val="2"/>
                <c:pt idx="0">
                  <c:v>19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A8-4060-82DF-C613305A437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I din kommun</c:v>
                </c:pt>
                <c:pt idx="1">
                  <c:v>I Sverige</c:v>
                </c:pt>
              </c:strCache>
            </c:strRef>
          </c:cat>
          <c:val>
            <c:numRef>
              <c:f>Sheet1!$B$6:$C$6</c:f>
              <c:numCache>
                <c:formatCode>0.00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A8-4060-82DF-C613305A4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/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/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15500739407359"/>
          <c:y val="0.67471146346318911"/>
          <c:w val="0.62504468707733407"/>
          <c:h val="8.7208771053825337E-2"/>
        </c:manualLayout>
      </c:layout>
      <c:overlay val="0"/>
      <c:spPr>
        <a:noFill/>
        <a:ln w="25302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accent4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2562264956362204"/>
          <c:h val="0.7357412447742781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hög grad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Storstäder</c:v>
                </c:pt>
                <c:pt idx="1">
                  <c:v>Större städer</c:v>
                </c:pt>
                <c:pt idx="2">
                  <c:v>Mindre städer</c:v>
                </c:pt>
                <c:pt idx="3">
                  <c:v>Storstäder</c:v>
                </c:pt>
                <c:pt idx="4">
                  <c:v>Större städer</c:v>
                </c:pt>
                <c:pt idx="5">
                  <c:v>Mindre städer</c:v>
                </c:pt>
              </c:strCache>
            </c:strRef>
          </c:cat>
          <c:val>
            <c:numRef>
              <c:f>Sheet1!$B$2:$G$2</c:f>
              <c:numCache>
                <c:formatCode>0.00</c:formatCode>
                <c:ptCount val="6"/>
                <c:pt idx="0">
                  <c:v>20</c:v>
                </c:pt>
                <c:pt idx="1">
                  <c:v>13</c:v>
                </c:pt>
                <c:pt idx="2">
                  <c:v>12</c:v>
                </c:pt>
                <c:pt idx="3">
                  <c:v>25</c:v>
                </c:pt>
                <c:pt idx="4">
                  <c:v>20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hög grad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Storstäder</c:v>
                </c:pt>
                <c:pt idx="1">
                  <c:v>Större städer</c:v>
                </c:pt>
                <c:pt idx="2">
                  <c:v>Mindre städer</c:v>
                </c:pt>
                <c:pt idx="3">
                  <c:v>Storstäder</c:v>
                </c:pt>
                <c:pt idx="4">
                  <c:v>Större städer</c:v>
                </c:pt>
                <c:pt idx="5">
                  <c:v>Mindre städer</c:v>
                </c:pt>
              </c:strCache>
            </c:strRef>
          </c:cat>
          <c:val>
            <c:numRef>
              <c:f>Sheet1!$B$3:$G$3</c:f>
              <c:numCache>
                <c:formatCode>0.00</c:formatCode>
                <c:ptCount val="6"/>
                <c:pt idx="0">
                  <c:v>37</c:v>
                </c:pt>
                <c:pt idx="1">
                  <c:v>34</c:v>
                </c:pt>
                <c:pt idx="2">
                  <c:v>25</c:v>
                </c:pt>
                <c:pt idx="3">
                  <c:v>38</c:v>
                </c:pt>
                <c:pt idx="4">
                  <c:v>34</c:v>
                </c:pt>
                <c:pt idx="5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Inte särskilt hög grad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Storstäder</c:v>
                </c:pt>
                <c:pt idx="1">
                  <c:v>Större städer</c:v>
                </c:pt>
                <c:pt idx="2">
                  <c:v>Mindre städer</c:v>
                </c:pt>
                <c:pt idx="3">
                  <c:v>Storstäder</c:v>
                </c:pt>
                <c:pt idx="4">
                  <c:v>Större städer</c:v>
                </c:pt>
                <c:pt idx="5">
                  <c:v>Mindre städer</c:v>
                </c:pt>
              </c:strCache>
            </c:strRef>
          </c:cat>
          <c:val>
            <c:numRef>
              <c:f>Sheet1!$B$4:$G$4</c:f>
              <c:numCache>
                <c:formatCode>0.00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28.999999999999996</c:v>
                </c:pt>
                <c:pt idx="3">
                  <c:v>18</c:v>
                </c:pt>
                <c:pt idx="4">
                  <c:v>23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 alls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Storstäder</c:v>
                </c:pt>
                <c:pt idx="1">
                  <c:v>Större städer</c:v>
                </c:pt>
                <c:pt idx="2">
                  <c:v>Mindre städer</c:v>
                </c:pt>
                <c:pt idx="3">
                  <c:v>Storstäder</c:v>
                </c:pt>
                <c:pt idx="4">
                  <c:v>Större städer</c:v>
                </c:pt>
                <c:pt idx="5">
                  <c:v>Mindre städer</c:v>
                </c:pt>
              </c:strCache>
            </c:strRef>
          </c:cat>
          <c:val>
            <c:numRef>
              <c:f>Sheet1!$B$5:$G$5</c:f>
              <c:numCache>
                <c:formatCode>0.00</c:formatCode>
                <c:ptCount val="6"/>
                <c:pt idx="0">
                  <c:v>15</c:v>
                </c:pt>
                <c:pt idx="1">
                  <c:v>19</c:v>
                </c:pt>
                <c:pt idx="2">
                  <c:v>23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Sheet1!$B$1:$G$1</c:f>
              <c:strCache>
                <c:ptCount val="6"/>
                <c:pt idx="0">
                  <c:v>Storstäder</c:v>
                </c:pt>
                <c:pt idx="1">
                  <c:v>Större städer</c:v>
                </c:pt>
                <c:pt idx="2">
                  <c:v>Mindre städer</c:v>
                </c:pt>
                <c:pt idx="3">
                  <c:v>Storstäder</c:v>
                </c:pt>
                <c:pt idx="4">
                  <c:v>Större städer</c:v>
                </c:pt>
                <c:pt idx="5">
                  <c:v>Mindre städer</c:v>
                </c:pt>
              </c:strCache>
            </c:strRef>
          </c:cat>
          <c:val>
            <c:numRef>
              <c:f>Sheet1!$B$6:$G$6</c:f>
              <c:numCache>
                <c:formatCode>0.00</c:formatCode>
                <c:ptCount val="6"/>
                <c:pt idx="0">
                  <c:v>5</c:v>
                </c:pt>
                <c:pt idx="1">
                  <c:v>9</c:v>
                </c:pt>
                <c:pt idx="2">
                  <c:v>11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0A-435E-B68F-3277908730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827679819240841"/>
          <c:y val="0.87935497214580127"/>
          <c:w val="0.52560475741770851"/>
          <c:h val="4.6560324655616374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89544657246487E-3"/>
          <c:y val="0.15570376176173553"/>
          <c:w val="0.98506197349031011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M+SD+KD+L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Mycket hög grad</c:v>
                </c:pt>
                <c:pt idx="1">
                  <c:v>Ganska hög grad</c:v>
                </c:pt>
                <c:pt idx="2">
                  <c:v>Inte särskilt hög grad</c:v>
                </c:pt>
                <c:pt idx="3">
                  <c:v>Inte alls</c:v>
                </c:pt>
                <c:pt idx="4">
                  <c:v>Vet ej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0.08</c:v>
                </c:pt>
                <c:pt idx="1">
                  <c:v>0.27</c:v>
                </c:pt>
                <c:pt idx="2">
                  <c:v>0.28999999999999998</c:v>
                </c:pt>
                <c:pt idx="3">
                  <c:v>0.3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C+V+S+MP</c:v>
                </c:pt>
              </c:strCache>
            </c:strRef>
          </c:tx>
          <c:spPr>
            <a:solidFill>
              <a:srgbClr val="50B5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Mycket hög grad</c:v>
                </c:pt>
                <c:pt idx="1">
                  <c:v>Ganska hög grad</c:v>
                </c:pt>
                <c:pt idx="2">
                  <c:v>Inte särskilt hög grad</c:v>
                </c:pt>
                <c:pt idx="3">
                  <c:v>Inte alls</c:v>
                </c:pt>
                <c:pt idx="4">
                  <c:v>Vet ej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0.23</c:v>
                </c:pt>
                <c:pt idx="1">
                  <c:v>0.4</c:v>
                </c:pt>
                <c:pt idx="2">
                  <c:v>0.19</c:v>
                </c:pt>
                <c:pt idx="3">
                  <c:v>0.09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8-48F1-839D-00B63E84A3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20749981201563"/>
          <c:y val="3.8168583399797035E-2"/>
          <c:w val="0.27792500187984359"/>
          <c:h val="0.167595510789268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C8292"/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89544657246487E-3"/>
          <c:y val="0.15570376176173553"/>
          <c:w val="0.98506197349031011"/>
          <c:h val="0.73882392470109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M+SD+KD+L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Mycket hög grad</c:v>
                </c:pt>
                <c:pt idx="1">
                  <c:v>Ganska hög grad</c:v>
                </c:pt>
                <c:pt idx="2">
                  <c:v>Inte särskilt hög grad</c:v>
                </c:pt>
                <c:pt idx="3">
                  <c:v>Inte alls</c:v>
                </c:pt>
                <c:pt idx="4">
                  <c:v>Vet ej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0.12</c:v>
                </c:pt>
                <c:pt idx="1">
                  <c:v>0.28999999999999998</c:v>
                </c:pt>
                <c:pt idx="2">
                  <c:v>0.26</c:v>
                </c:pt>
                <c:pt idx="3">
                  <c:v>0.26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C-4E2B-B5CD-EB98B0B5D8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C+V+S+MP</c:v>
                </c:pt>
              </c:strCache>
            </c:strRef>
          </c:tx>
          <c:spPr>
            <a:solidFill>
              <a:srgbClr val="50B5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Mycket hög grad</c:v>
                </c:pt>
                <c:pt idx="1">
                  <c:v>Ganska hög grad</c:v>
                </c:pt>
                <c:pt idx="2">
                  <c:v>Inte särskilt hög grad</c:v>
                </c:pt>
                <c:pt idx="3">
                  <c:v>Inte alls</c:v>
                </c:pt>
                <c:pt idx="4">
                  <c:v>Vet ej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0.32</c:v>
                </c:pt>
                <c:pt idx="1">
                  <c:v>0.4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C-4E2B-B5CD-EB98B0B5D8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20749981201563"/>
          <c:y val="3.8168583399797035E-2"/>
          <c:w val="0.27792500187984359"/>
          <c:h val="0.167595510789268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C8292"/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3508504476440233E-2"/>
          <c:w val="0.55783409873545642"/>
          <c:h val="0.729142059582747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hög grad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22</c:v>
                </c:pt>
                <c:pt idx="1">
                  <c:v>20</c:v>
                </c:pt>
                <c:pt idx="2">
                  <c:v>15</c:v>
                </c:pt>
                <c:pt idx="3">
                  <c:v>9</c:v>
                </c:pt>
                <c:pt idx="4">
                  <c:v>13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hög grad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37</c:v>
                </c:pt>
                <c:pt idx="1">
                  <c:v>38</c:v>
                </c:pt>
                <c:pt idx="2">
                  <c:v>35</c:v>
                </c:pt>
                <c:pt idx="3">
                  <c:v>37</c:v>
                </c:pt>
                <c:pt idx="4">
                  <c:v>30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Inte särskilt hög grad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15</c:v>
                </c:pt>
                <c:pt idx="1">
                  <c:v>21</c:v>
                </c:pt>
                <c:pt idx="2">
                  <c:v>28.000000000000004</c:v>
                </c:pt>
                <c:pt idx="3">
                  <c:v>28.000000000000004</c:v>
                </c:pt>
                <c:pt idx="4">
                  <c:v>27</c:v>
                </c:pt>
                <c:pt idx="5">
                  <c:v>28.999999999999996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 alls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18</c:v>
                </c:pt>
                <c:pt idx="1">
                  <c:v>14.000000000000002</c:v>
                </c:pt>
                <c:pt idx="2">
                  <c:v>16</c:v>
                </c:pt>
                <c:pt idx="3">
                  <c:v>17</c:v>
                </c:pt>
                <c:pt idx="4">
                  <c:v>24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9</c:v>
                </c:pt>
                <c:pt idx="1">
                  <c:v>7.0000000000000009</c:v>
                </c:pt>
                <c:pt idx="2">
                  <c:v>7.0000000000000009</c:v>
                </c:pt>
                <c:pt idx="3">
                  <c:v>9</c:v>
                </c:pt>
                <c:pt idx="4">
                  <c:v>6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0A-435E-B68F-3277908730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19573575954442593"/>
          <c:y val="0.87935497214580127"/>
          <c:w val="0.66558190976396092"/>
          <c:h val="4.6560324655616374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3508504476440233E-2"/>
          <c:w val="0.55783409873545642"/>
          <c:h val="0.729142059582747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hög grad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24</c:v>
                </c:pt>
                <c:pt idx="1">
                  <c:v>21</c:v>
                </c:pt>
                <c:pt idx="2">
                  <c:v>21</c:v>
                </c:pt>
                <c:pt idx="3">
                  <c:v>20</c:v>
                </c:pt>
                <c:pt idx="4">
                  <c:v>19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F-43E1-B532-30E715B223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hög grad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35</c:v>
                </c:pt>
                <c:pt idx="1">
                  <c:v>39</c:v>
                </c:pt>
                <c:pt idx="2">
                  <c:v>38</c:v>
                </c:pt>
                <c:pt idx="3">
                  <c:v>33</c:v>
                </c:pt>
                <c:pt idx="4">
                  <c:v>34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F-43E1-B532-30E715B2233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Inte särskilt hög grad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18</c:v>
                </c:pt>
                <c:pt idx="1">
                  <c:v>21</c:v>
                </c:pt>
                <c:pt idx="2">
                  <c:v>20</c:v>
                </c:pt>
                <c:pt idx="3">
                  <c:v>24</c:v>
                </c:pt>
                <c:pt idx="4">
                  <c:v>20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4F-43E1-B532-30E715B2233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Inte alls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14.000000000000002</c:v>
                </c:pt>
                <c:pt idx="1">
                  <c:v>13</c:v>
                </c:pt>
                <c:pt idx="2">
                  <c:v>12</c:v>
                </c:pt>
                <c:pt idx="3">
                  <c:v>11</c:v>
                </c:pt>
                <c:pt idx="4">
                  <c:v>21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4F-43E1-B532-30E715B2233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Sheet1!$B$1:$G$1</c:f>
              <c:strCache>
                <c:ptCount val="6"/>
                <c:pt idx="0">
                  <c:v>Innerstadsområde</c:v>
                </c:pt>
                <c:pt idx="1">
                  <c:v>Ytterstadsområde m. mestadels lägenheter</c:v>
                </c:pt>
                <c:pt idx="2">
                  <c:v>Ytterstadsområde m. mestadels villor/radhus</c:v>
                </c:pt>
                <c:pt idx="3">
                  <c:v>Område m. mestadels lägenheter</c:v>
                </c:pt>
                <c:pt idx="4">
                  <c:v>Område m. mestadels villor/radhus</c:v>
                </c:pt>
                <c:pt idx="5">
                  <c:v>Glesbygdsområde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9</c:v>
                </c:pt>
                <c:pt idx="1">
                  <c:v>6</c:v>
                </c:pt>
                <c:pt idx="2">
                  <c:v>8</c:v>
                </c:pt>
                <c:pt idx="3">
                  <c:v>11</c:v>
                </c:pt>
                <c:pt idx="4">
                  <c:v>6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4F-43E1-B532-30E715B2233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19573575954442593"/>
          <c:y val="0.87935497214580127"/>
          <c:w val="0.66558190976396092"/>
          <c:h val="4.6560324655616374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29160308449819E-2"/>
          <c:y val="0.12869051072146484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Innerstadsområde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15E-4B69-A617-DF1BB82A17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0.78</c:v>
                </c:pt>
                <c:pt idx="1">
                  <c:v>0</c:v>
                </c:pt>
                <c:pt idx="2">
                  <c:v>0.09</c:v>
                </c:pt>
                <c:pt idx="3">
                  <c:v>0</c:v>
                </c:pt>
                <c:pt idx="4">
                  <c:v>0.06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4597420789155"/>
          <c:h val="0.795683134517974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Bostad uppväxt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</c:v>
                </c:pt>
                <c:pt idx="1">
                  <c:v>0.49</c:v>
                </c:pt>
                <c:pt idx="2">
                  <c:v>0.1</c:v>
                </c:pt>
                <c:pt idx="3">
                  <c:v>0.17</c:v>
                </c:pt>
                <c:pt idx="4">
                  <c:v>0.03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B-4503-B5DD-6C236861E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29160308449819E-2"/>
          <c:y val="0.12869051072146484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Innerstadsområde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2E-453F-9319-DA8EB5C9DF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0.22</c:v>
                </c:pt>
                <c:pt idx="1">
                  <c:v>0.45</c:v>
                </c:pt>
                <c:pt idx="2">
                  <c:v>0.11</c:v>
                </c:pt>
                <c:pt idx="3">
                  <c:v>0.17</c:v>
                </c:pt>
                <c:pt idx="4">
                  <c:v>0.06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E-453F-9319-DA8EB5C9D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lägenheter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77-477E-A62E-373F1E5638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</c:v>
                </c:pt>
                <c:pt idx="1">
                  <c:v>0.53</c:v>
                </c:pt>
                <c:pt idx="2">
                  <c:v>0.09</c:v>
                </c:pt>
                <c:pt idx="3">
                  <c:v>0.18</c:v>
                </c:pt>
                <c:pt idx="4">
                  <c:v>0.03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77-477E-A62E-373F1E563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villor/radhus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C-48B7-B6E5-EF6C456B0D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</c:v>
                </c:pt>
                <c:pt idx="1">
                  <c:v>0.53</c:v>
                </c:pt>
                <c:pt idx="2">
                  <c:v>0.09</c:v>
                </c:pt>
                <c:pt idx="3">
                  <c:v>0.14000000000000001</c:v>
                </c:pt>
                <c:pt idx="4">
                  <c:v>0.04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2C-48B7-B6E5-EF6C456B0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33854876667548E-2"/>
          <c:y val="9.5428454195057855E-2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lägenheter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E-4EA5-A8A1-3160D8D8B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0.38</c:v>
                </c:pt>
                <c:pt idx="1">
                  <c:v>0.41</c:v>
                </c:pt>
                <c:pt idx="2">
                  <c:v>0.09</c:v>
                </c:pt>
                <c:pt idx="3">
                  <c:v>0.11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1E-4EA5-A8A1-3160D8D8B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villor/radhus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32-48F4-AE1B-E985C21AC2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</c:v>
                </c:pt>
                <c:pt idx="1">
                  <c:v>0.53</c:v>
                </c:pt>
                <c:pt idx="2">
                  <c:v>7.0000000000000007E-2</c:v>
                </c:pt>
                <c:pt idx="3">
                  <c:v>0.24</c:v>
                </c:pt>
                <c:pt idx="4">
                  <c:v>0.03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32-48F4-AE1B-E985C21AC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Glesbygdsområde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0B-425B-A8A9-5C41E9704D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</c:v>
                </c:pt>
                <c:pt idx="1">
                  <c:v>0.43</c:v>
                </c:pt>
                <c:pt idx="2">
                  <c:v>0.17</c:v>
                </c:pt>
                <c:pt idx="3">
                  <c:v>0.16</c:v>
                </c:pt>
                <c:pt idx="4">
                  <c:v>0.03</c:v>
                </c:pt>
                <c:pt idx="5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0B-425B-A8A9-5C41E9704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Radhus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32-48F4-AE1B-E985C21AC2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2A-48FF-AB6B-34190EEE2A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2A-48FF-AB6B-34190EEE2A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0.38</c:v>
                </c:pt>
                <c:pt idx="1">
                  <c:v>0.38</c:v>
                </c:pt>
                <c:pt idx="2">
                  <c:v>0.06</c:v>
                </c:pt>
                <c:pt idx="3">
                  <c:v>0.16</c:v>
                </c:pt>
                <c:pt idx="4">
                  <c:v>0.03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32-48F4-AE1B-E985C21AC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29160308449819E-2"/>
          <c:y val="0.12869051072146484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Hyresrätt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2E-453F-9319-DA8EB5C9DF9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37-427F-ACDB-3229A87DA5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0.25</c:v>
                </c:pt>
                <c:pt idx="1">
                  <c:v>0.45</c:v>
                </c:pt>
                <c:pt idx="2">
                  <c:v>0.1</c:v>
                </c:pt>
                <c:pt idx="3">
                  <c:v>0.16</c:v>
                </c:pt>
                <c:pt idx="4">
                  <c:v>0.03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2E-453F-9319-DA8EB5C9D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893242995788318E-2"/>
          <c:y val="0.13977764294537978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Bostadsrätt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77-477E-A62E-373F1E56389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DD-4B3D-B6DF-43774526C4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</c:v>
                </c:pt>
                <c:pt idx="1">
                  <c:v>0.47</c:v>
                </c:pt>
                <c:pt idx="2">
                  <c:v>0.11</c:v>
                </c:pt>
                <c:pt idx="3">
                  <c:v>0.16</c:v>
                </c:pt>
                <c:pt idx="4">
                  <c:v>0.05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77-477E-A62E-373F1E563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93326565091593E-2"/>
          <c:y val="0.12314669716400906"/>
          <c:w val="0.95379703220602663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lägenheter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30-433A-A7FE-8B1461ACA6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30-433A-A7FE-8B1461ACA6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0.12</c:v>
                </c:pt>
                <c:pt idx="1">
                  <c:v>0.26</c:v>
                </c:pt>
                <c:pt idx="2">
                  <c:v>0.22</c:v>
                </c:pt>
                <c:pt idx="3">
                  <c:v>0.04</c:v>
                </c:pt>
                <c:pt idx="4">
                  <c:v>0.15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0-433A-A7FE-8B1461AC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33854876667548E-2"/>
          <c:y val="9.5428454195057855E-2"/>
          <c:w val="0.87620066871486035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Villa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E-4EA5-A8A1-3160D8D8B89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0F-487B-827C-74B7DD2E6BE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0F-487B-827C-74B7DD2E6B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Enbart lägenhet</c:v>
                </c:pt>
                <c:pt idx="1">
                  <c:v>Enbart villa/radhus</c:v>
                </c:pt>
                <c:pt idx="2">
                  <c:v>Mestadels lägenhet men också villa/radhus</c:v>
                </c:pt>
                <c:pt idx="3">
                  <c:v>Mestadels villa/radhus men också lägenhet</c:v>
                </c:pt>
                <c:pt idx="4">
                  <c:v>Lika mycket i villa/radhus som i lägenhet</c:v>
                </c:pt>
                <c:pt idx="5">
                  <c:v>Annat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0.12</c:v>
                </c:pt>
                <c:pt idx="1">
                  <c:v>0.55000000000000004</c:v>
                </c:pt>
                <c:pt idx="2">
                  <c:v>0.08</c:v>
                </c:pt>
                <c:pt idx="3">
                  <c:v>0.19</c:v>
                </c:pt>
                <c:pt idx="4">
                  <c:v>0.03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1E-4EA5-A8A1-3160D8D8B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2246018391512"/>
          <c:y val="5.7271069304213953E-2"/>
          <c:w val="0.60771874100703216"/>
          <c:h val="0.7150178514899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tillräckligt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Bostadsrätter</c:v>
                </c:pt>
                <c:pt idx="1">
                  <c:v>Fristående villor</c:v>
                </c:pt>
                <c:pt idx="2">
                  <c:v>Radhus</c:v>
                </c:pt>
                <c:pt idx="3">
                  <c:v>Hyresrätter</c:v>
                </c:pt>
              </c:strCache>
            </c:strRef>
          </c:cat>
          <c:val>
            <c:numRef>
              <c:f>Sheet1!$B$2:$E$2</c:f>
              <c:numCache>
                <c:formatCode>0.00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1-4304-8CEA-D04F726267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tillräckligt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Bostadsrätter</c:v>
                </c:pt>
                <c:pt idx="1">
                  <c:v>Fristående villor</c:v>
                </c:pt>
                <c:pt idx="2">
                  <c:v>Radhus</c:v>
                </c:pt>
                <c:pt idx="3">
                  <c:v>Hyresrätter</c:v>
                </c:pt>
              </c:strCache>
            </c:strRef>
          </c:cat>
          <c:val>
            <c:numRef>
              <c:f>Sheet1!$B$3:$E$3</c:f>
              <c:numCache>
                <c:formatCode>0.00</c:formatCode>
                <c:ptCount val="4"/>
                <c:pt idx="0">
                  <c:v>22</c:v>
                </c:pt>
                <c:pt idx="1">
                  <c:v>19</c:v>
                </c:pt>
                <c:pt idx="2">
                  <c:v>20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1-4304-8CEA-D04F7262676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Ganska otillräckligt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Bostadsrätter</c:v>
                </c:pt>
                <c:pt idx="1">
                  <c:v>Fristående villor</c:v>
                </c:pt>
                <c:pt idx="2">
                  <c:v>Radhus</c:v>
                </c:pt>
                <c:pt idx="3">
                  <c:v>Hyresrätter</c:v>
                </c:pt>
              </c:strCache>
            </c:strRef>
          </c:cat>
          <c:val>
            <c:numRef>
              <c:f>Sheet1!$B$4:$E$4</c:f>
              <c:numCache>
                <c:formatCode>0.00</c:formatCode>
                <c:ptCount val="4"/>
                <c:pt idx="0">
                  <c:v>25</c:v>
                </c:pt>
                <c:pt idx="1">
                  <c:v>20</c:v>
                </c:pt>
                <c:pt idx="2">
                  <c:v>23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1-4304-8CEA-D04F7262676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Mycket otillräckligt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Bostadsrätter</c:v>
                </c:pt>
                <c:pt idx="1">
                  <c:v>Fristående villor</c:v>
                </c:pt>
                <c:pt idx="2">
                  <c:v>Radhus</c:v>
                </c:pt>
                <c:pt idx="3">
                  <c:v>Hyresrätter</c:v>
                </c:pt>
              </c:strCache>
            </c:strRef>
          </c:cat>
          <c:val>
            <c:numRef>
              <c:f>Sheet1!$B$5:$E$5</c:f>
              <c:numCache>
                <c:formatCode>0.00</c:formatCode>
                <c:ptCount val="4"/>
                <c:pt idx="0">
                  <c:v>17</c:v>
                </c:pt>
                <c:pt idx="1">
                  <c:v>20</c:v>
                </c:pt>
                <c:pt idx="2">
                  <c:v>19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D1-4304-8CEA-D04F7262676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Bostadsrätter</c:v>
                </c:pt>
                <c:pt idx="1">
                  <c:v>Fristående villor</c:v>
                </c:pt>
                <c:pt idx="2">
                  <c:v>Radhus</c:v>
                </c:pt>
                <c:pt idx="3">
                  <c:v>Hyresrätter</c:v>
                </c:pt>
              </c:strCache>
            </c:strRef>
          </c:cat>
          <c:val>
            <c:numRef>
              <c:f>Sheet1!$B$6:$E$6</c:f>
              <c:numCache>
                <c:formatCode>0.00</c:formatCode>
                <c:ptCount val="4"/>
                <c:pt idx="0">
                  <c:v>21</c:v>
                </c:pt>
                <c:pt idx="1">
                  <c:v>31</c:v>
                </c:pt>
                <c:pt idx="2">
                  <c:v>33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D1-4304-8CEA-D04F72626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>
                <a:solidFill>
                  <a:schemeClr val="bg1"/>
                </a:solidFill>
              </a:defRPr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1550073940735906"/>
          <c:y val="0.84567945805878919"/>
          <c:w val="0.62504468707733407"/>
          <c:h val="8.7208771053825337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82649374206943E-2"/>
          <c:y val="0.11272141196890426"/>
          <c:w val="0.84260616072732997"/>
          <c:h val="0.5403169210846501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Mycket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  <a:prstDash val="sysDash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8DAF-427F-B314-104F52D4C3C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DAF-427F-B314-104F52D4C3C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DAF-427F-B314-104F52D4C3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8DAF-427F-B314-104F52D4C3C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DAF-427F-B314-104F52D4C3C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DAF-427F-B314-104F52D4C3C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8DAF-427F-B314-104F52D4C3C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DAF-427F-B314-104F52D4C3C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8DAF-427F-B314-104F52D4C3C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E-8DAF-427F-B314-104F52D4C3C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MP</c:v>
                </c:pt>
                <c:pt idx="4">
                  <c:v>MP</c:v>
                </c:pt>
                <c:pt idx="6">
                  <c:v>SD</c:v>
                </c:pt>
                <c:pt idx="7">
                  <c:v>SD</c:v>
                </c:pt>
                <c:pt idx="9">
                  <c:v>S</c:v>
                </c:pt>
                <c:pt idx="10">
                  <c:v>S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0.13</c:v>
                </c:pt>
                <c:pt idx="1">
                  <c:v>0.18</c:v>
                </c:pt>
                <c:pt idx="3">
                  <c:v>0.09</c:v>
                </c:pt>
                <c:pt idx="4">
                  <c:v>0.15</c:v>
                </c:pt>
                <c:pt idx="6">
                  <c:v>0.11</c:v>
                </c:pt>
                <c:pt idx="7">
                  <c:v>0.15</c:v>
                </c:pt>
                <c:pt idx="9">
                  <c:v>7.0000000000000007E-2</c:v>
                </c:pt>
                <c:pt idx="10">
                  <c:v>0.24</c:v>
                </c:pt>
                <c:pt idx="12">
                  <c:v>0.13</c:v>
                </c:pt>
                <c:pt idx="1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DAF-427F-B314-104F52D4C3C8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Ganska</c:v>
                </c:pt>
              </c:strCache>
            </c:strRef>
          </c:tx>
          <c:spPr>
            <a:solidFill>
              <a:srgbClr val="96D3D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8DAF-427F-B314-104F52D4C3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A-8DAF-427F-B314-104F52D4C3C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8DAF-427F-B314-104F52D4C3C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8DAF-427F-B314-104F52D4C3C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E-8DAF-427F-B314-104F52D4C3C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8DAF-427F-B314-104F52D4C3C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8DAF-427F-B314-104F52D4C3C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22-8DAF-427F-B314-104F52D4C3C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24-8DAF-427F-B314-104F52D4C3C8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26-8DAF-427F-B314-104F52D4C3C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333333"/>
                    </a:solidFill>
                    <a:latin typeface="Arial Nova Light" panose="020B0304020202020204" pitchFamily="34" charset="0"/>
                    <a:cs typeface="Arial" panose="020B06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MP</c:v>
                </c:pt>
                <c:pt idx="4">
                  <c:v>MP</c:v>
                </c:pt>
                <c:pt idx="6">
                  <c:v>SD</c:v>
                </c:pt>
                <c:pt idx="7">
                  <c:v>SD</c:v>
                </c:pt>
                <c:pt idx="9">
                  <c:v>S</c:v>
                </c:pt>
                <c:pt idx="10">
                  <c:v>S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0.25</c:v>
                </c:pt>
                <c:pt idx="1">
                  <c:v>0.21</c:v>
                </c:pt>
                <c:pt idx="3">
                  <c:v>0.24</c:v>
                </c:pt>
                <c:pt idx="4">
                  <c:v>0.13</c:v>
                </c:pt>
                <c:pt idx="6">
                  <c:v>0.21</c:v>
                </c:pt>
                <c:pt idx="7">
                  <c:v>0.2</c:v>
                </c:pt>
                <c:pt idx="9">
                  <c:v>0.19</c:v>
                </c:pt>
                <c:pt idx="10">
                  <c:v>0.19</c:v>
                </c:pt>
                <c:pt idx="12">
                  <c:v>0.12</c:v>
                </c:pt>
                <c:pt idx="1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8DAF-427F-B314-104F52D4C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8026624"/>
        <c:axId val="118028544"/>
      </c:barChart>
      <c:catAx>
        <c:axId val="11802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8028544"/>
        <c:crossesAt val="0"/>
        <c:auto val="0"/>
        <c:lblAlgn val="ctr"/>
        <c:lblOffset val="100"/>
        <c:noMultiLvlLbl val="0"/>
      </c:catAx>
      <c:valAx>
        <c:axId val="118028544"/>
        <c:scaling>
          <c:orientation val="minMax"/>
          <c:max val="0.60000000000000009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18026624"/>
        <c:crosses val="autoZero"/>
        <c:crossBetween val="between"/>
        <c:majorUnit val="0.2"/>
      </c:valAx>
      <c:spPr>
        <a:noFill/>
        <a:ln w="222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softEdge rad="31750"/>
    </a:effectLst>
  </c:spPr>
  <c:txPr>
    <a:bodyPr/>
    <a:lstStyle/>
    <a:p>
      <a:pPr>
        <a:defRPr sz="1400" b="0" i="0" u="none" strike="noStrike" baseline="0">
          <a:solidFill>
            <a:schemeClr val="tx1"/>
          </a:solidFill>
          <a:latin typeface="Gill Sans MT" pitchFamily="34" charset="0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82649374206943E-2"/>
          <c:y val="0.11846781808959597"/>
          <c:w val="0.86545014271035958"/>
          <c:h val="0.534570514963958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Mycket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  <a:prstDash val="sysDash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2F0-4F2D-9F57-CF4D431377D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2F0-4F2D-9F57-CF4D431377D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2F0-4F2D-9F57-CF4D431377D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02F0-4F2D-9F57-CF4D431377D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2F0-4F2D-9F57-CF4D431377D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2F0-4F2D-9F57-CF4D431377D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02F0-4F2D-9F57-CF4D431377D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2F0-4F2D-9F57-CF4D431377D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02F0-4F2D-9F57-CF4D431377D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E-02F0-4F2D-9F57-CF4D431377D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SD</c:v>
                </c:pt>
                <c:pt idx="4">
                  <c:v>SD</c:v>
                </c:pt>
                <c:pt idx="6">
                  <c:v>MP</c:v>
                </c:pt>
                <c:pt idx="7">
                  <c:v>MP</c:v>
                </c:pt>
                <c:pt idx="9">
                  <c:v>S</c:v>
                </c:pt>
                <c:pt idx="10">
                  <c:v>S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0.12</c:v>
                </c:pt>
                <c:pt idx="1">
                  <c:v>0.13</c:v>
                </c:pt>
                <c:pt idx="3">
                  <c:v>0.08</c:v>
                </c:pt>
                <c:pt idx="4">
                  <c:v>0.15</c:v>
                </c:pt>
                <c:pt idx="6">
                  <c:v>0.02</c:v>
                </c:pt>
                <c:pt idx="7">
                  <c:v>0.16</c:v>
                </c:pt>
                <c:pt idx="9">
                  <c:v>0.01</c:v>
                </c:pt>
                <c:pt idx="10">
                  <c:v>0.24</c:v>
                </c:pt>
                <c:pt idx="12">
                  <c:v>0.08</c:v>
                </c:pt>
                <c:pt idx="1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2F0-4F2D-9F57-CF4D431377D6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Ganska</c:v>
                </c:pt>
              </c:strCache>
            </c:strRef>
          </c:tx>
          <c:spPr>
            <a:solidFill>
              <a:srgbClr val="96D3D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2F0-4F2D-9F57-CF4D431377D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02F0-4F2D-9F57-CF4D431377D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02F0-4F2D-9F57-CF4D431377D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02F0-4F2D-9F57-CF4D431377D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02F0-4F2D-9F57-CF4D431377D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02F0-4F2D-9F57-CF4D431377D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2F0-4F2D-9F57-CF4D431377D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02F0-4F2D-9F57-CF4D431377D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02F0-4F2D-9F57-CF4D431377D6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02F0-4F2D-9F57-CF4D431377D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333333"/>
                    </a:solidFill>
                    <a:latin typeface="Arial Nova Light" panose="020B0304020202020204" pitchFamily="34" charset="0"/>
                    <a:cs typeface="Arial" panose="020B06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SD</c:v>
                </c:pt>
                <c:pt idx="4">
                  <c:v>SD</c:v>
                </c:pt>
                <c:pt idx="6">
                  <c:v>MP</c:v>
                </c:pt>
                <c:pt idx="7">
                  <c:v>MP</c:v>
                </c:pt>
                <c:pt idx="9">
                  <c:v>S</c:v>
                </c:pt>
                <c:pt idx="10">
                  <c:v>S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0.26</c:v>
                </c:pt>
                <c:pt idx="1">
                  <c:v>0.24</c:v>
                </c:pt>
                <c:pt idx="3">
                  <c:v>0.21</c:v>
                </c:pt>
                <c:pt idx="4">
                  <c:v>0.22</c:v>
                </c:pt>
                <c:pt idx="6">
                  <c:v>0.2</c:v>
                </c:pt>
                <c:pt idx="7">
                  <c:v>0.28000000000000003</c:v>
                </c:pt>
                <c:pt idx="9">
                  <c:v>0.17</c:v>
                </c:pt>
                <c:pt idx="10">
                  <c:v>0.23</c:v>
                </c:pt>
                <c:pt idx="12">
                  <c:v>0.09</c:v>
                </c:pt>
                <c:pt idx="13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02F0-4F2D-9F57-CF4D43137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8026624"/>
        <c:axId val="118028544"/>
      </c:barChart>
      <c:catAx>
        <c:axId val="11802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8028544"/>
        <c:crossesAt val="0"/>
        <c:auto val="0"/>
        <c:lblAlgn val="ctr"/>
        <c:lblOffset val="100"/>
        <c:noMultiLvlLbl val="0"/>
      </c:catAx>
      <c:valAx>
        <c:axId val="118028544"/>
        <c:scaling>
          <c:orientation val="minMax"/>
          <c:max val="0.60000000000000009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18026624"/>
        <c:crosses val="autoZero"/>
        <c:crossBetween val="between"/>
        <c:majorUnit val="0.2"/>
      </c:valAx>
      <c:spPr>
        <a:noFill/>
        <a:ln w="222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softEdge rad="31750"/>
    </a:effectLst>
  </c:spPr>
  <c:txPr>
    <a:bodyPr/>
    <a:lstStyle/>
    <a:p>
      <a:pPr>
        <a:defRPr sz="1400" b="0" i="0" u="none" strike="noStrike" baseline="0">
          <a:solidFill>
            <a:schemeClr val="tx1"/>
          </a:solidFill>
          <a:latin typeface="Gill Sans MT" pitchFamily="34" charset="0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82649374206943E-2"/>
          <c:y val="0.11846781808959597"/>
          <c:w val="0.86545014271035958"/>
          <c:h val="0.534570514963958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Mycket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  <a:prstDash val="sysDash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DDA6-4968-810B-52ADE732C14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DA6-4968-810B-52ADE732C14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DA6-4968-810B-52ADE732C14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DDA6-4968-810B-52ADE732C14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DA6-4968-810B-52ADE732C14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DA6-4968-810B-52ADE732C14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DDA6-4968-810B-52ADE732C14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DA6-4968-810B-52ADE732C14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DDA6-4968-810B-52ADE732C14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E-DDA6-4968-810B-52ADE732C14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MP</c:v>
                </c:pt>
                <c:pt idx="4">
                  <c:v>MP</c:v>
                </c:pt>
                <c:pt idx="6">
                  <c:v>V</c:v>
                </c:pt>
                <c:pt idx="7">
                  <c:v>V</c:v>
                </c:pt>
                <c:pt idx="9">
                  <c:v>SD</c:v>
                </c:pt>
                <c:pt idx="10">
                  <c:v>SD</c:v>
                </c:pt>
                <c:pt idx="12">
                  <c:v>S</c:v>
                </c:pt>
                <c:pt idx="13">
                  <c:v>S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0.16</c:v>
                </c:pt>
                <c:pt idx="1">
                  <c:v>0.11</c:v>
                </c:pt>
                <c:pt idx="3">
                  <c:v>0.2</c:v>
                </c:pt>
                <c:pt idx="4">
                  <c:v>0.15</c:v>
                </c:pt>
                <c:pt idx="6">
                  <c:v>0.25</c:v>
                </c:pt>
                <c:pt idx="7">
                  <c:v>0.15</c:v>
                </c:pt>
                <c:pt idx="9">
                  <c:v>0.13</c:v>
                </c:pt>
                <c:pt idx="10">
                  <c:v>0.11</c:v>
                </c:pt>
                <c:pt idx="12">
                  <c:v>0.15</c:v>
                </c:pt>
                <c:pt idx="13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DA6-4968-810B-52ADE732C14A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Ganska</c:v>
                </c:pt>
              </c:strCache>
            </c:strRef>
          </c:tx>
          <c:spPr>
            <a:solidFill>
              <a:srgbClr val="96D3D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DA6-4968-810B-52ADE732C14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DDA6-4968-810B-52ADE732C14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DA6-4968-810B-52ADE732C14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DA6-4968-810B-52ADE732C14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DDA6-4968-810B-52ADE732C14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DA6-4968-810B-52ADE732C14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DA6-4968-810B-52ADE732C14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DDA6-4968-810B-52ADE732C14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DDA6-4968-810B-52ADE732C14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DDA6-4968-810B-52ADE732C14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333333"/>
                    </a:solidFill>
                    <a:latin typeface="Arial Nova Light" panose="020B0304020202020204" pitchFamily="34" charset="0"/>
                    <a:cs typeface="Arial" panose="020B06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MP</c:v>
                </c:pt>
                <c:pt idx="4">
                  <c:v>MP</c:v>
                </c:pt>
                <c:pt idx="6">
                  <c:v>V</c:v>
                </c:pt>
                <c:pt idx="7">
                  <c:v>V</c:v>
                </c:pt>
                <c:pt idx="9">
                  <c:v>SD</c:v>
                </c:pt>
                <c:pt idx="10">
                  <c:v>SD</c:v>
                </c:pt>
                <c:pt idx="12">
                  <c:v>S</c:v>
                </c:pt>
                <c:pt idx="13">
                  <c:v>S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0.33</c:v>
                </c:pt>
                <c:pt idx="1">
                  <c:v>0.26</c:v>
                </c:pt>
                <c:pt idx="3">
                  <c:v>0.26</c:v>
                </c:pt>
                <c:pt idx="4">
                  <c:v>0.11</c:v>
                </c:pt>
                <c:pt idx="6">
                  <c:v>0.2</c:v>
                </c:pt>
                <c:pt idx="7">
                  <c:v>0.22</c:v>
                </c:pt>
                <c:pt idx="9">
                  <c:v>0.21</c:v>
                </c:pt>
                <c:pt idx="10">
                  <c:v>0.25</c:v>
                </c:pt>
                <c:pt idx="12">
                  <c:v>0.18</c:v>
                </c:pt>
                <c:pt idx="1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DDA6-4968-810B-52ADE732C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8026624"/>
        <c:axId val="118028544"/>
      </c:barChart>
      <c:catAx>
        <c:axId val="11802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8028544"/>
        <c:crossesAt val="0"/>
        <c:auto val="0"/>
        <c:lblAlgn val="ctr"/>
        <c:lblOffset val="100"/>
        <c:noMultiLvlLbl val="0"/>
      </c:catAx>
      <c:valAx>
        <c:axId val="118028544"/>
        <c:scaling>
          <c:orientation val="minMax"/>
          <c:max val="0.60000000000000009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18026624"/>
        <c:crosses val="autoZero"/>
        <c:crossBetween val="between"/>
        <c:majorUnit val="0.2"/>
      </c:valAx>
      <c:spPr>
        <a:noFill/>
        <a:ln w="222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softEdge rad="31750"/>
    </a:effectLst>
  </c:spPr>
  <c:txPr>
    <a:bodyPr/>
    <a:lstStyle/>
    <a:p>
      <a:pPr>
        <a:defRPr sz="1400" b="0" i="0" u="none" strike="noStrike" baseline="0">
          <a:solidFill>
            <a:schemeClr val="tx1"/>
          </a:solidFill>
          <a:latin typeface="Gill Sans MT" pitchFamily="34" charset="0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82649374206943E-2"/>
          <c:y val="0.11272141196890426"/>
          <c:w val="0.84260616072732997"/>
          <c:h val="0.5403169210846501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Mycket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  <a:prstDash val="sysDash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33D-466D-85F7-A00394BC36E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33D-466D-85F7-A00394BC36E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33D-466D-85F7-A00394BC36E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433D-466D-85F7-A00394BC36E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33D-466D-85F7-A00394BC36E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33D-466D-85F7-A00394BC36E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433D-466D-85F7-A00394BC36E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33D-466D-85F7-A00394BC36E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433D-466D-85F7-A00394BC36EC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/>
              </a:solidFill>
              <a:ln w="19050">
                <a:noFill/>
                <a:prstDash val="sysDash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E-433D-466D-85F7-A00394BC36EC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bg1"/>
                    </a:solidFill>
                    <a:latin typeface="Arial Nova Light" panose="020B03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SD</c:v>
                </c:pt>
                <c:pt idx="4">
                  <c:v>SD</c:v>
                </c:pt>
                <c:pt idx="6">
                  <c:v>S</c:v>
                </c:pt>
                <c:pt idx="7">
                  <c:v>S</c:v>
                </c:pt>
                <c:pt idx="9">
                  <c:v>MP</c:v>
                </c:pt>
                <c:pt idx="10">
                  <c:v>MP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>
                  <c:v>0.14000000000000001</c:v>
                </c:pt>
                <c:pt idx="1">
                  <c:v>0.22</c:v>
                </c:pt>
                <c:pt idx="3">
                  <c:v>0.11</c:v>
                </c:pt>
                <c:pt idx="4">
                  <c:v>0.28999999999999998</c:v>
                </c:pt>
                <c:pt idx="6">
                  <c:v>0.01</c:v>
                </c:pt>
                <c:pt idx="7">
                  <c:v>0.67</c:v>
                </c:pt>
                <c:pt idx="9">
                  <c:v>0.01</c:v>
                </c:pt>
                <c:pt idx="10">
                  <c:v>0.59</c:v>
                </c:pt>
                <c:pt idx="12">
                  <c:v>0</c:v>
                </c:pt>
                <c:pt idx="1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33D-466D-85F7-A00394BC36EC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Ganska</c:v>
                </c:pt>
              </c:strCache>
            </c:strRef>
          </c:tx>
          <c:spPr>
            <a:solidFill>
              <a:srgbClr val="96D3D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433D-466D-85F7-A00394BC36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433D-466D-85F7-A00394BC36E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433D-466D-85F7-A00394BC36E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433D-466D-85F7-A00394BC36E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6-433D-466D-85F7-A00394BC36E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433D-466D-85F7-A00394BC36E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433D-466D-85F7-A00394BC36E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A-433D-466D-85F7-A00394BC36E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C-433D-466D-85F7-A00394BC36EC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E-433D-466D-85F7-A00394BC36EC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333333"/>
                    </a:solidFill>
                    <a:latin typeface="Arial Nova Light" panose="020B0304020202020204" pitchFamily="34" charset="0"/>
                    <a:cs typeface="Arial" panose="020B0604020202020204" pitchFamily="34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M</c:v>
                </c:pt>
                <c:pt idx="1">
                  <c:v>M</c:v>
                </c:pt>
                <c:pt idx="3">
                  <c:v>SD</c:v>
                </c:pt>
                <c:pt idx="4">
                  <c:v>SD</c:v>
                </c:pt>
                <c:pt idx="6">
                  <c:v>S</c:v>
                </c:pt>
                <c:pt idx="7">
                  <c:v>S</c:v>
                </c:pt>
                <c:pt idx="9">
                  <c:v>MP</c:v>
                </c:pt>
                <c:pt idx="10">
                  <c:v>MP</c:v>
                </c:pt>
                <c:pt idx="12">
                  <c:v>V</c:v>
                </c:pt>
                <c:pt idx="13">
                  <c:v>V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>
                  <c:v>0.27</c:v>
                </c:pt>
                <c:pt idx="1">
                  <c:v>0.24</c:v>
                </c:pt>
                <c:pt idx="3">
                  <c:v>0.13</c:v>
                </c:pt>
                <c:pt idx="4">
                  <c:v>0.22</c:v>
                </c:pt>
                <c:pt idx="6">
                  <c:v>7.0000000000000007E-2</c:v>
                </c:pt>
                <c:pt idx="7">
                  <c:v>0.18</c:v>
                </c:pt>
                <c:pt idx="9">
                  <c:v>0.04</c:v>
                </c:pt>
                <c:pt idx="10">
                  <c:v>0.19</c:v>
                </c:pt>
                <c:pt idx="12">
                  <c:v>0.03</c:v>
                </c:pt>
                <c:pt idx="1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433D-466D-85F7-A00394BC3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8026624"/>
        <c:axId val="118028544"/>
      </c:barChart>
      <c:catAx>
        <c:axId val="11802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8028544"/>
        <c:crossesAt val="0"/>
        <c:auto val="0"/>
        <c:lblAlgn val="ctr"/>
        <c:lblOffset val="100"/>
        <c:noMultiLvlLbl val="0"/>
      </c:catAx>
      <c:valAx>
        <c:axId val="118028544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18026624"/>
        <c:crosses val="autoZero"/>
        <c:crossBetween val="between"/>
        <c:majorUnit val="0.2"/>
      </c:valAx>
      <c:spPr>
        <a:noFill/>
        <a:ln w="222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softEdge rad="31750"/>
    </a:effectLst>
  </c:spPr>
  <c:txPr>
    <a:bodyPr/>
    <a:lstStyle/>
    <a:p>
      <a:pPr>
        <a:defRPr sz="1400" b="0" i="0" u="none" strike="noStrike" baseline="0">
          <a:solidFill>
            <a:schemeClr val="tx1"/>
          </a:solidFill>
          <a:latin typeface="Gill Sans MT" pitchFamily="34" charset="0"/>
          <a:ea typeface="Arial"/>
          <a:cs typeface="Arial"/>
        </a:defRPr>
      </a:pPr>
      <a:endParaRPr lang="sv-SE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92453693106297"/>
          <c:y val="5.7271069304213953E-2"/>
          <c:w val="0.53881666425988439"/>
          <c:h val="0.71501785148996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Mycket tillräckligt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Sheet1!$B$1:$L$1</c:f>
              <c:strCache>
                <c:ptCount val="11"/>
                <c:pt idx="0">
                  <c:v>M+SD+KD+L</c:v>
                </c:pt>
                <c:pt idx="1">
                  <c:v>C+V+S+MP</c:v>
                </c:pt>
                <c:pt idx="3">
                  <c:v>M+SD+KD+L</c:v>
                </c:pt>
                <c:pt idx="4">
                  <c:v>C+V+S+MP</c:v>
                </c:pt>
                <c:pt idx="6">
                  <c:v>M+SD+KD+L</c:v>
                </c:pt>
                <c:pt idx="7">
                  <c:v>C+V+S+MP</c:v>
                </c:pt>
                <c:pt idx="9">
                  <c:v>M+SD+KD+L</c:v>
                </c:pt>
                <c:pt idx="10">
                  <c:v>C+V+S+MP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14.000000000000002</c:v>
                </c:pt>
                <c:pt idx="1">
                  <c:v>16</c:v>
                </c:pt>
                <c:pt idx="3">
                  <c:v>11</c:v>
                </c:pt>
                <c:pt idx="4">
                  <c:v>8</c:v>
                </c:pt>
                <c:pt idx="6">
                  <c:v>10</c:v>
                </c:pt>
                <c:pt idx="7">
                  <c:v>3</c:v>
                </c:pt>
                <c:pt idx="9">
                  <c:v>11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1-4304-8CEA-D04F726267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Ganska tillräckligt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Sheet1!$B$1:$L$1</c:f>
              <c:strCache>
                <c:ptCount val="11"/>
                <c:pt idx="0">
                  <c:v>M+SD+KD+L</c:v>
                </c:pt>
                <c:pt idx="1">
                  <c:v>C+V+S+MP</c:v>
                </c:pt>
                <c:pt idx="3">
                  <c:v>M+SD+KD+L</c:v>
                </c:pt>
                <c:pt idx="4">
                  <c:v>C+V+S+MP</c:v>
                </c:pt>
                <c:pt idx="6">
                  <c:v>M+SD+KD+L</c:v>
                </c:pt>
                <c:pt idx="7">
                  <c:v>C+V+S+MP</c:v>
                </c:pt>
                <c:pt idx="9">
                  <c:v>M+SD+KD+L</c:v>
                </c:pt>
                <c:pt idx="10">
                  <c:v>C+V+S+MP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  <c:pt idx="0">
                  <c:v>27</c:v>
                </c:pt>
                <c:pt idx="1">
                  <c:v>19</c:v>
                </c:pt>
                <c:pt idx="3">
                  <c:v>23</c:v>
                </c:pt>
                <c:pt idx="4">
                  <c:v>17</c:v>
                </c:pt>
                <c:pt idx="6">
                  <c:v>24</c:v>
                </c:pt>
                <c:pt idx="7">
                  <c:v>16</c:v>
                </c:pt>
                <c:pt idx="9">
                  <c:v>21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1-4304-8CEA-D04F7262676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Ganska otillräckligt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Sheet1!$B$1:$L$1</c:f>
              <c:strCache>
                <c:ptCount val="11"/>
                <c:pt idx="0">
                  <c:v>M+SD+KD+L</c:v>
                </c:pt>
                <c:pt idx="1">
                  <c:v>C+V+S+MP</c:v>
                </c:pt>
                <c:pt idx="3">
                  <c:v>M+SD+KD+L</c:v>
                </c:pt>
                <c:pt idx="4">
                  <c:v>C+V+S+MP</c:v>
                </c:pt>
                <c:pt idx="6">
                  <c:v>M+SD+KD+L</c:v>
                </c:pt>
                <c:pt idx="7">
                  <c:v>C+V+S+MP</c:v>
                </c:pt>
                <c:pt idx="9">
                  <c:v>M+SD+KD+L</c:v>
                </c:pt>
                <c:pt idx="10">
                  <c:v>C+V+S+MP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  <c:pt idx="0">
                  <c:v>25</c:v>
                </c:pt>
                <c:pt idx="1">
                  <c:v>26</c:v>
                </c:pt>
                <c:pt idx="3">
                  <c:v>22</c:v>
                </c:pt>
                <c:pt idx="4">
                  <c:v>18</c:v>
                </c:pt>
                <c:pt idx="6">
                  <c:v>23</c:v>
                </c:pt>
                <c:pt idx="7">
                  <c:v>22</c:v>
                </c:pt>
                <c:pt idx="9">
                  <c:v>23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1-4304-8CEA-D04F7262676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Mycket otillräckligt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Sheet1!$B$1:$L$1</c:f>
              <c:strCache>
                <c:ptCount val="11"/>
                <c:pt idx="0">
                  <c:v>M+SD+KD+L</c:v>
                </c:pt>
                <c:pt idx="1">
                  <c:v>C+V+S+MP</c:v>
                </c:pt>
                <c:pt idx="3">
                  <c:v>M+SD+KD+L</c:v>
                </c:pt>
                <c:pt idx="4">
                  <c:v>C+V+S+MP</c:v>
                </c:pt>
                <c:pt idx="6">
                  <c:v>M+SD+KD+L</c:v>
                </c:pt>
                <c:pt idx="7">
                  <c:v>C+V+S+MP</c:v>
                </c:pt>
                <c:pt idx="9">
                  <c:v>M+SD+KD+L</c:v>
                </c:pt>
                <c:pt idx="10">
                  <c:v>C+V+S+MP</c:v>
                </c:pt>
              </c:strCache>
            </c:strRef>
          </c:cat>
          <c:val>
            <c:numRef>
              <c:f>Sheet1!$B$5:$L$5</c:f>
              <c:numCache>
                <c:formatCode>General</c:formatCode>
                <c:ptCount val="11"/>
                <c:pt idx="0">
                  <c:v>12</c:v>
                </c:pt>
                <c:pt idx="1">
                  <c:v>21</c:v>
                </c:pt>
                <c:pt idx="3">
                  <c:v>16</c:v>
                </c:pt>
                <c:pt idx="4">
                  <c:v>23</c:v>
                </c:pt>
                <c:pt idx="6">
                  <c:v>13</c:v>
                </c:pt>
                <c:pt idx="7">
                  <c:v>23</c:v>
                </c:pt>
                <c:pt idx="9">
                  <c:v>25</c:v>
                </c:pt>
                <c:pt idx="1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D1-4304-8CEA-D04F7262676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Sheet1!$B$1:$L$1</c:f>
              <c:strCache>
                <c:ptCount val="11"/>
                <c:pt idx="0">
                  <c:v>M+SD+KD+L</c:v>
                </c:pt>
                <c:pt idx="1">
                  <c:v>C+V+S+MP</c:v>
                </c:pt>
                <c:pt idx="3">
                  <c:v>M+SD+KD+L</c:v>
                </c:pt>
                <c:pt idx="4">
                  <c:v>C+V+S+MP</c:v>
                </c:pt>
                <c:pt idx="6">
                  <c:v>M+SD+KD+L</c:v>
                </c:pt>
                <c:pt idx="7">
                  <c:v>C+V+S+MP</c:v>
                </c:pt>
                <c:pt idx="9">
                  <c:v>M+SD+KD+L</c:v>
                </c:pt>
                <c:pt idx="10">
                  <c:v>C+V+S+MP</c:v>
                </c:pt>
              </c:strCache>
            </c:strRef>
          </c:cat>
          <c:val>
            <c:numRef>
              <c:f>Sheet1!$B$6:$L$6</c:f>
              <c:numCache>
                <c:formatCode>General</c:formatCode>
                <c:ptCount val="11"/>
                <c:pt idx="0">
                  <c:v>23</c:v>
                </c:pt>
                <c:pt idx="1">
                  <c:v>18</c:v>
                </c:pt>
                <c:pt idx="3">
                  <c:v>28.000000000000004</c:v>
                </c:pt>
                <c:pt idx="4">
                  <c:v>33</c:v>
                </c:pt>
                <c:pt idx="6">
                  <c:v>30</c:v>
                </c:pt>
                <c:pt idx="7">
                  <c:v>35</c:v>
                </c:pt>
                <c:pt idx="9">
                  <c:v>20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D1-4304-8CEA-D04F72626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 rtl="0">
              <a:defRPr>
                <a:solidFill>
                  <a:schemeClr val="bg1"/>
                </a:solidFill>
              </a:defRPr>
            </a:pPr>
            <a:endParaRPr lang="sv-SE"/>
          </a:p>
        </c:txPr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534479492657237"/>
          <c:y val="0.84567945805878919"/>
          <c:w val="0.58986064788730119"/>
          <c:h val="8.7208771053825337E-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000">
              <a:solidFill>
                <a:schemeClr val="bg1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2053303017222"/>
          <c:y val="9.8006654932502421E-2"/>
          <c:w val="0.77324801824291467"/>
          <c:h val="0.79505623882942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självsäker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5"/>
              </a:solidFill>
              <a:ln w="12700">
                <a:solidFill>
                  <a:schemeClr val="accent5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C8292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Sheet1!$B$2:$B$13</c:f>
              <c:numCache>
                <c:formatCode>General</c:formatCode>
                <c:ptCount val="12"/>
                <c:pt idx="0">
                  <c:v>4.5</c:v>
                </c:pt>
                <c:pt idx="1">
                  <c:v>4.5</c:v>
                </c:pt>
                <c:pt idx="2">
                  <c:v>4.2</c:v>
                </c:pt>
                <c:pt idx="3">
                  <c:v>4</c:v>
                </c:pt>
                <c:pt idx="4">
                  <c:v>3.9</c:v>
                </c:pt>
                <c:pt idx="5">
                  <c:v>3.7</c:v>
                </c:pt>
                <c:pt idx="6">
                  <c:v>2.8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E7-428A-A588-6C95E3CB7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7887680"/>
        <c:axId val="128787353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11"/>
                  <c:spPr>
                    <a:solidFill>
                      <a:schemeClr val="accent4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c:spPr>
                </c:marker>
                <c:dLbls>
                  <c:dLbl>
                    <c:idx val="1"/>
                    <c:dLblPos val="r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764E-489C-BC3E-46D30F97C440}"/>
                      </c:ext>
                    </c:extLst>
                  </c:dLbl>
                  <c:numFmt formatCode="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 Light" panose="020B0304020202020204" pitchFamily="34" charset="0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l"/>
                  <c:showLegendKey val="0"/>
                  <c:showVal val="0"/>
                  <c:showCatName val="1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Sheet1!$C$2:$C$13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</c:v>
                      </c:pt>
                      <c:pt idx="1">
                        <c:v>6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3</c:v>
                      </c:pt>
                      <c:pt idx="5">
                        <c:v>2</c:v>
                      </c:pt>
                      <c:pt idx="6">
                        <c:v>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95E7-428A-A588-6C95E3CB71BC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Seperator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</c:v>
                      </c:pt>
                      <c:pt idx="1">
                        <c:v>6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3</c:v>
                      </c:pt>
                      <c:pt idx="5">
                        <c:v>2</c:v>
                      </c:pt>
                      <c:pt idx="6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5E7-428A-A588-6C95E3CB71BC}"/>
                  </c:ext>
                </c:extLst>
              </c15:ser>
            </c15:filteredScatterSeries>
          </c:ext>
        </c:extLst>
      </c:scatterChart>
      <c:valAx>
        <c:axId val="1287887680"/>
        <c:scaling>
          <c:orientation val="minMax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1287873536"/>
        <c:crosses val="autoZero"/>
        <c:crossBetween val="midCat"/>
      </c:valAx>
      <c:valAx>
        <c:axId val="1287873536"/>
        <c:scaling>
          <c:orientation val="minMax"/>
          <c:max val="7"/>
          <c:min val="1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878876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13991309228926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jag upplever mycket 
bakgrundsljud när jag 
vistas ute på balkongen/
i trädgården/när jag 
öppnar fönstret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0.00</c:formatCode>
                <c:ptCount val="7"/>
                <c:pt idx="0">
                  <c:v>10</c:v>
                </c:pt>
                <c:pt idx="1">
                  <c:v>18</c:v>
                </c:pt>
                <c:pt idx="2">
                  <c:v>17</c:v>
                </c:pt>
                <c:pt idx="3">
                  <c:v>4</c:v>
                </c:pt>
                <c:pt idx="4">
                  <c:v>16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0.00</c:formatCode>
                <c:ptCount val="7"/>
                <c:pt idx="0">
                  <c:v>10</c:v>
                </c:pt>
                <c:pt idx="1">
                  <c:v>20</c:v>
                </c:pt>
                <c:pt idx="2">
                  <c:v>16</c:v>
                </c:pt>
                <c:pt idx="3">
                  <c:v>10</c:v>
                </c:pt>
                <c:pt idx="4">
                  <c:v>11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0.00</c:formatCode>
                <c:ptCount val="7"/>
                <c:pt idx="0">
                  <c:v>18</c:v>
                </c:pt>
                <c:pt idx="1">
                  <c:v>24</c:v>
                </c:pt>
                <c:pt idx="2">
                  <c:v>20</c:v>
                </c:pt>
                <c:pt idx="3">
                  <c:v>16</c:v>
                </c:pt>
                <c:pt idx="4">
                  <c:v>31</c:v>
                </c:pt>
                <c:pt idx="5">
                  <c:v>12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0.00</c:formatCode>
                <c:ptCount val="7"/>
                <c:pt idx="0">
                  <c:v>24</c:v>
                </c:pt>
                <c:pt idx="1">
                  <c:v>21</c:v>
                </c:pt>
                <c:pt idx="2">
                  <c:v>28.999999999999996</c:v>
                </c:pt>
                <c:pt idx="3">
                  <c:v>27</c:v>
                </c:pt>
                <c:pt idx="4">
                  <c:v>14.000000000000002</c:v>
                </c:pt>
                <c:pt idx="5">
                  <c:v>35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jag upplever lugn 
och ro när jag vistas 
ute på balkongen/
i trädgården/när 
jag öppnar fönstret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0.00</c:formatCode>
                <c:ptCount val="7"/>
                <c:pt idx="0">
                  <c:v>38</c:v>
                </c:pt>
                <c:pt idx="1">
                  <c:v>15</c:v>
                </c:pt>
                <c:pt idx="2">
                  <c:v>15</c:v>
                </c:pt>
                <c:pt idx="3">
                  <c:v>43</c:v>
                </c:pt>
                <c:pt idx="4">
                  <c:v>26</c:v>
                </c:pt>
                <c:pt idx="5">
                  <c:v>46</c:v>
                </c:pt>
                <c:pt idx="6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B61-4BBA-AD02-E8CEA46488F5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B61-4BBA-AD02-E8CEA46488F5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61-4BBA-AD02-E8CEA46488F5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61-4BBA-AD02-E8CEA46488F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61-4BBA-AD02-E8CEA46488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0.00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3895676553404763"/>
          <c:y val="0.74465291579775283"/>
          <c:w val="0.61624867727982591"/>
          <c:h val="0.21154913075971635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450763991553993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biltrafik i närområdet 
bidrar till dålig luftkvalitet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5</c:v>
                </c:pt>
                <c:pt idx="1">
                  <c:v>12</c:v>
                </c:pt>
                <c:pt idx="2">
                  <c:v>8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8</c:v>
                </c:pt>
                <c:pt idx="1">
                  <c:v>19</c:v>
                </c:pt>
                <c:pt idx="2">
                  <c:v>10</c:v>
                </c:pt>
                <c:pt idx="3">
                  <c:v>3</c:v>
                </c:pt>
                <c:pt idx="4">
                  <c:v>7.0000000000000009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19</c:v>
                </c:pt>
                <c:pt idx="1">
                  <c:v>35</c:v>
                </c:pt>
                <c:pt idx="2">
                  <c:v>28.999999999999996</c:v>
                </c:pt>
                <c:pt idx="3">
                  <c:v>14.000000000000002</c:v>
                </c:pt>
                <c:pt idx="4">
                  <c:v>25</c:v>
                </c:pt>
                <c:pt idx="5">
                  <c:v>9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24</c:v>
                </c:pt>
                <c:pt idx="1">
                  <c:v>20</c:v>
                </c:pt>
                <c:pt idx="2">
                  <c:v>26</c:v>
                </c:pt>
                <c:pt idx="3">
                  <c:v>28.999999999999996</c:v>
                </c:pt>
                <c:pt idx="4">
                  <c:v>28.999999999999996</c:v>
                </c:pt>
                <c:pt idx="5">
                  <c:v>28.000000000000004</c:v>
                </c:pt>
                <c:pt idx="6">
                  <c:v>14.000000000000002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biltrafik i närområdet har 
mycket litet eller ingen negativ 
påverkan på luftkvaliteten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43</c:v>
                </c:pt>
                <c:pt idx="1">
                  <c:v>12</c:v>
                </c:pt>
                <c:pt idx="2">
                  <c:v>23</c:v>
                </c:pt>
                <c:pt idx="3">
                  <c:v>49</c:v>
                </c:pt>
                <c:pt idx="4">
                  <c:v>35</c:v>
                </c:pt>
                <c:pt idx="5">
                  <c:v>59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61-4BBA-AD02-E8CEA46488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094679002781823"/>
          <c:y val="0.74465291579775283"/>
          <c:w val="0.59425865278605527"/>
          <c:h val="0.21154913075971635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02799202849339E-2"/>
          <c:y val="0.12869051072146484"/>
          <c:w val="0.92352153951680838"/>
          <c:h val="0.47255457438310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villor/radhus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DD-4B5D-8EC4-887BA2713E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DD-4B5D-8EC4-887BA2713E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DD-4B5D-8EC4-887BA2713E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0.18</c:v>
                </c:pt>
                <c:pt idx="1">
                  <c:v>0.02</c:v>
                </c:pt>
                <c:pt idx="2">
                  <c:v>0.6</c:v>
                </c:pt>
                <c:pt idx="3">
                  <c:v>0</c:v>
                </c:pt>
                <c:pt idx="4">
                  <c:v>0.11</c:v>
                </c:pt>
                <c:pt idx="5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DD-4B5D-8EC4-887BA2713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373051266737811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Under kvälls- och 
nattetid känner jag 
stor oro för att ta 
promenader i mitt 
bostadsområde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0A-4544-9681-A48D9B07C091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7.0000000000000009</c:v>
                </c:pt>
                <c:pt idx="1">
                  <c:v>7.0000000000000009</c:v>
                </c:pt>
                <c:pt idx="2">
                  <c:v>16</c:v>
                </c:pt>
                <c:pt idx="3">
                  <c:v>5</c:v>
                </c:pt>
                <c:pt idx="4">
                  <c:v>11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7.0000000000000009</c:v>
                </c:pt>
                <c:pt idx="1">
                  <c:v>14.000000000000002</c:v>
                </c:pt>
                <c:pt idx="2">
                  <c:v>12</c:v>
                </c:pt>
                <c:pt idx="3">
                  <c:v>4</c:v>
                </c:pt>
                <c:pt idx="4">
                  <c:v>11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13</c:v>
                </c:pt>
                <c:pt idx="1">
                  <c:v>13</c:v>
                </c:pt>
                <c:pt idx="2">
                  <c:v>20</c:v>
                </c:pt>
                <c:pt idx="3">
                  <c:v>18</c:v>
                </c:pt>
                <c:pt idx="4">
                  <c:v>19</c:v>
                </c:pt>
                <c:pt idx="5">
                  <c:v>7.0000000000000009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28.000000000000004</c:v>
                </c:pt>
                <c:pt idx="1">
                  <c:v>36</c:v>
                </c:pt>
                <c:pt idx="2">
                  <c:v>31</c:v>
                </c:pt>
                <c:pt idx="3">
                  <c:v>31</c:v>
                </c:pt>
                <c:pt idx="4">
                  <c:v>25</c:v>
                </c:pt>
                <c:pt idx="5">
                  <c:v>31</c:v>
                </c:pt>
                <c:pt idx="6">
                  <c:v>14.000000000000002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Under kvälls- och 
nattetid känner jag 
ingen oro för att ta 
promenader i mitt 
bostadsområde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44</c:v>
                </c:pt>
                <c:pt idx="1">
                  <c:v>30</c:v>
                </c:pt>
                <c:pt idx="2">
                  <c:v>20</c:v>
                </c:pt>
                <c:pt idx="3">
                  <c:v>41</c:v>
                </c:pt>
                <c:pt idx="4">
                  <c:v>33</c:v>
                </c:pt>
                <c:pt idx="5">
                  <c:v>56.999999999999993</c:v>
                </c:pt>
                <c:pt idx="6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61-4BBA-AD02-E8CEA46488F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0A-4544-9681-A48D9B07C0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094679002781823"/>
          <c:y val="0.74465291579775283"/>
          <c:w val="0.59425865278605527"/>
          <c:h val="0.21154913075971635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52847671637017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Det är svårt att ta sig till 
grönområden för motions- 
eller fritidsaktiviteter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95-43BA-9504-CC02E17D0FB4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2</c:v>
                </c:pt>
                <c:pt idx="1">
                  <c:v>7.0000000000000009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8</c:v>
                </c:pt>
                <c:pt idx="1">
                  <c:v>14.000000000000002</c:v>
                </c:pt>
                <c:pt idx="2">
                  <c:v>9</c:v>
                </c:pt>
                <c:pt idx="3">
                  <c:v>14.000000000000002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17</c:v>
                </c:pt>
                <c:pt idx="1">
                  <c:v>28.000000000000004</c:v>
                </c:pt>
                <c:pt idx="2">
                  <c:v>17</c:v>
                </c:pt>
                <c:pt idx="3">
                  <c:v>17</c:v>
                </c:pt>
                <c:pt idx="4">
                  <c:v>25</c:v>
                </c:pt>
                <c:pt idx="5">
                  <c:v>8</c:v>
                </c:pt>
                <c:pt idx="6">
                  <c:v>7.0000000000000009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Det är lätt att ta sig till 
grönområden för motions- 
eller fritidsaktiviteter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71</c:v>
                </c:pt>
                <c:pt idx="1">
                  <c:v>48</c:v>
                </c:pt>
                <c:pt idx="2">
                  <c:v>67</c:v>
                </c:pt>
                <c:pt idx="3">
                  <c:v>69</c:v>
                </c:pt>
                <c:pt idx="4">
                  <c:v>68</c:v>
                </c:pt>
                <c:pt idx="5">
                  <c:v>85</c:v>
                </c:pt>
                <c:pt idx="6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95-43BA-9504-CC02E17D0FB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0A-4544-9681-A48D9B07C0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6387879329365432"/>
          <c:y val="0.74465291579775283"/>
          <c:w val="0.59132664952021918"/>
          <c:h val="0.21154913075971635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52847671637017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Där jag bor är 
det mycket långt 
avstånd till god 
tillgång av service 
som jag har behov av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18-49E4-8FC7-0F48C340F0E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95-43BA-9504-CC02E17D0FB4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18-49E4-8FC7-0F48C340F0E0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6</c:v>
                </c:pt>
                <c:pt idx="1">
                  <c:v>0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9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17</c:v>
                </c:pt>
                <c:pt idx="1">
                  <c:v>8</c:v>
                </c:pt>
                <c:pt idx="2">
                  <c:v>12</c:v>
                </c:pt>
                <c:pt idx="3">
                  <c:v>20</c:v>
                </c:pt>
                <c:pt idx="4">
                  <c:v>25</c:v>
                </c:pt>
                <c:pt idx="5">
                  <c:v>17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15</c:v>
                </c:pt>
                <c:pt idx="1">
                  <c:v>10</c:v>
                </c:pt>
                <c:pt idx="2">
                  <c:v>18</c:v>
                </c:pt>
                <c:pt idx="3">
                  <c:v>21</c:v>
                </c:pt>
                <c:pt idx="4">
                  <c:v>13</c:v>
                </c:pt>
                <c:pt idx="5">
                  <c:v>14.000000000000002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Där jag bor har 
jag ett rimligt 
avstånd till god 
tillgång av service 
som jag har behov av 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56.999999999999993</c:v>
                </c:pt>
                <c:pt idx="1">
                  <c:v>81</c:v>
                </c:pt>
                <c:pt idx="2">
                  <c:v>66</c:v>
                </c:pt>
                <c:pt idx="3">
                  <c:v>50</c:v>
                </c:pt>
                <c:pt idx="4">
                  <c:v>55.000000000000007</c:v>
                </c:pt>
                <c:pt idx="5">
                  <c:v>56.999999999999993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18-49E4-8FC7-0F48C340F0E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0A-4544-9681-A48D9B07C0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4921877696447392"/>
          <c:y val="0.74465291579775283"/>
          <c:w val="0.60598666584939964"/>
          <c:h val="0.25534708420224728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52847671637017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Direkt solljus kommer 
inte in i min bostad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95-43BA-9504-CC02E17D0FB4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E6-478C-9301-074667577447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8</c:v>
                </c:pt>
                <c:pt idx="1">
                  <c:v>17</c:v>
                </c:pt>
                <c:pt idx="2">
                  <c:v>10</c:v>
                </c:pt>
                <c:pt idx="3">
                  <c:v>8</c:v>
                </c:pt>
                <c:pt idx="4">
                  <c:v>11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12</c:v>
                </c:pt>
                <c:pt idx="1">
                  <c:v>19</c:v>
                </c:pt>
                <c:pt idx="2">
                  <c:v>14.000000000000002</c:v>
                </c:pt>
                <c:pt idx="3">
                  <c:v>8</c:v>
                </c:pt>
                <c:pt idx="4">
                  <c:v>18</c:v>
                </c:pt>
                <c:pt idx="5">
                  <c:v>9</c:v>
                </c:pt>
                <c:pt idx="6">
                  <c:v>7.0000000000000009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Direkt solljus kommer 
in i min bostad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74</c:v>
                </c:pt>
                <c:pt idx="1">
                  <c:v>55.000000000000007</c:v>
                </c:pt>
                <c:pt idx="2">
                  <c:v>68</c:v>
                </c:pt>
                <c:pt idx="3">
                  <c:v>79</c:v>
                </c:pt>
                <c:pt idx="4">
                  <c:v>63</c:v>
                </c:pt>
                <c:pt idx="5">
                  <c:v>85</c:v>
                </c:pt>
                <c:pt idx="6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E6-478C-9301-07466757744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18-49E4-8FC7-0F48C340F0E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0A-4544-9681-A48D9B07C0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4921877696447392"/>
          <c:y val="0.74465291579775283"/>
          <c:w val="0.60598666584939964"/>
          <c:h val="0.25534708420224728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7250100686607"/>
          <c:y val="5.7271069304213953E-2"/>
          <c:w val="0.57106870018408129"/>
          <c:h val="0.652847671637017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 = Det är mycket liten variation 
av bostäder/boendeformer i mitt 
område som passar individer 
med olika socioekonomiska 
förutsättningar 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95-43BA-9504-CC02E17D0FB4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8DD-980F-7F42E1FE98E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E6-478C-9301-074667577447}"/>
                </c:ext>
              </c:extLst>
            </c:dLbl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77-48DD-980F-7F42E1FE98E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9E1E3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8</c:v>
                </c:pt>
                <c:pt idx="1">
                  <c:v>17</c:v>
                </c:pt>
                <c:pt idx="2">
                  <c:v>10</c:v>
                </c:pt>
                <c:pt idx="3">
                  <c:v>8</c:v>
                </c:pt>
                <c:pt idx="4">
                  <c:v>11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7-48DD-980F-7F42E1FE98E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12</c:v>
                </c:pt>
                <c:pt idx="1">
                  <c:v>19</c:v>
                </c:pt>
                <c:pt idx="2">
                  <c:v>14.000000000000002</c:v>
                </c:pt>
                <c:pt idx="3">
                  <c:v>8</c:v>
                </c:pt>
                <c:pt idx="4">
                  <c:v>18</c:v>
                </c:pt>
                <c:pt idx="5">
                  <c:v>9</c:v>
                </c:pt>
                <c:pt idx="6">
                  <c:v>7.0000000000000009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77-48DD-980F-7F42E1FE98E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 = Det är stor variation av 
bostäder/boendeformer i mitt
område som passar individer 
med olika socioekonomiska 
förutsättningar 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numFmt formatCode="0" sourceLinked="0"/>
            <c:spPr>
              <a:noFill/>
              <a:ln w="25302">
                <a:noFill/>
              </a:ln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0">
                  <c:v>74</c:v>
                </c:pt>
                <c:pt idx="1">
                  <c:v>55.000000000000007</c:v>
                </c:pt>
                <c:pt idx="2">
                  <c:v>68</c:v>
                </c:pt>
                <c:pt idx="3">
                  <c:v>79</c:v>
                </c:pt>
                <c:pt idx="4">
                  <c:v>63</c:v>
                </c:pt>
                <c:pt idx="5">
                  <c:v>85</c:v>
                </c:pt>
                <c:pt idx="6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7-48DD-980F-7F42E1FE98E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Vet ej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E6-478C-9301-07466757744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61-4BBA-AD02-E8CEA46488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61-4BBA-AD02-E8CEA46488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18-49E4-8FC7-0F48C340F0E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0A-4544-9681-A48D9B07C0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Sheet1!$B$1:$H$1</c:f>
              <c:strCache>
                <c:ptCount val="7"/>
                <c:pt idx="0">
                  <c:v>Alla</c:v>
                </c:pt>
                <c:pt idx="1">
                  <c:v>Innerstadsområde</c:v>
                </c:pt>
                <c:pt idx="2">
                  <c:v>Ytterstadsområde m. mestadels lägenheter</c:v>
                </c:pt>
                <c:pt idx="3">
                  <c:v>Ytterstadsområde m. mestadels villor/radhus</c:v>
                </c:pt>
                <c:pt idx="4">
                  <c:v>Område m. mestadels lägenheter</c:v>
                </c:pt>
                <c:pt idx="5">
                  <c:v>Område m. mestadels villor/radhus</c:v>
                </c:pt>
                <c:pt idx="6">
                  <c:v>Glesbygdsområde</c:v>
                </c:pt>
              </c:strCache>
            </c:strRef>
          </c:cat>
          <c:val>
            <c:numRef>
              <c:f>Sheet1!$B$7:$H$7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1-4BBA-AD02-E8CEA4648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41517184"/>
        <c:axId val="141518720"/>
      </c:barChart>
      <c:catAx>
        <c:axId val="14151718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1518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1518720"/>
        <c:scaling>
          <c:orientation val="minMax"/>
        </c:scaling>
        <c:delete val="0"/>
        <c:axPos val="b"/>
        <c:majorGridlines>
          <c:spPr>
            <a:ln w="12651">
              <a:solidFill>
                <a:srgbClr val="C0C0C0">
                  <a:alpha val="15000"/>
                </a:srgbClr>
              </a:solidFill>
              <a:prstDash val="solid"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ln w="12651">
            <a:noFill/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sv-SE"/>
          </a:p>
        </c:txPr>
        <c:crossAx val="141517184"/>
        <c:crosses val="max"/>
        <c:crossBetween val="between"/>
        <c:majorUnit val="0.2"/>
      </c:valAx>
      <c:spPr>
        <a:noFill/>
        <a:ln w="25302">
          <a:noFill/>
        </a:ln>
      </c:spPr>
    </c:plotArea>
    <c:legend>
      <c:legendPos val="b"/>
      <c:layout>
        <c:manualLayout>
          <c:xMode val="edge"/>
          <c:yMode val="edge"/>
          <c:x val="0.23455876063529355"/>
          <c:y val="0.765376309082068"/>
          <c:w val="0.65729672300153097"/>
          <c:h val="0.21649072179415632"/>
        </c:manualLayout>
      </c:layout>
      <c:overlay val="0"/>
      <c:spPr>
        <a:noFill/>
        <a:ln w="25302">
          <a:noFill/>
        </a:ln>
      </c:spPr>
      <c:txPr>
        <a:bodyPr/>
        <a:lstStyle/>
        <a:p>
          <a:pPr>
            <a:defRPr sz="1100">
              <a:solidFill>
                <a:schemeClr val="accent4"/>
              </a:solidFill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 b="0" i="0" u="none" strike="noStrike" baseline="0">
          <a:solidFill>
            <a:schemeClr val="bg1"/>
          </a:solidFill>
          <a:latin typeface="Arial Nova Light" panose="020B0304020202020204" pitchFamily="34" charset="0"/>
          <a:ea typeface="Trebuchet MS"/>
          <a:cs typeface="Trebuchet MS"/>
        </a:defRPr>
      </a:pPr>
      <a:endParaRPr lang="sv-SE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2053303017222"/>
          <c:y val="9.8006654932502421E-2"/>
          <c:w val="0.77324801824291467"/>
          <c:h val="0.79505623882942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självsäker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5"/>
              </a:solidFill>
              <a:ln w="12700">
                <a:solidFill>
                  <a:schemeClr val="accent5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Sheet1!$B$2:$B$13</c:f>
              <c:numCache>
                <c:formatCode>General</c:formatCode>
                <c:ptCount val="12"/>
                <c:pt idx="0">
                  <c:v>2.1</c:v>
                </c:pt>
                <c:pt idx="1">
                  <c:v>3.5</c:v>
                </c:pt>
                <c:pt idx="2">
                  <c:v>3.8</c:v>
                </c:pt>
                <c:pt idx="3">
                  <c:v>3.9</c:v>
                </c:pt>
                <c:pt idx="4">
                  <c:v>4</c:v>
                </c:pt>
                <c:pt idx="5">
                  <c:v>4.4000000000000004</c:v>
                </c:pt>
                <c:pt idx="6">
                  <c:v>6.3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E7-428A-A588-6C95E3CB7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7887680"/>
        <c:axId val="128787353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11"/>
                  <c:spPr>
                    <a:solidFill>
                      <a:schemeClr val="accent4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c:spPr>
                </c:marker>
                <c:dLbls>
                  <c:dLbl>
                    <c:idx val="5"/>
                    <c:dLblPos val="r"/>
                    <c:showLegendKey val="0"/>
                    <c:showVal val="0"/>
                    <c:showCatName val="1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95E7-428A-A588-6C95E3CB71BC}"/>
                      </c:ext>
                    </c:extLst>
                  </c:dLbl>
                  <c:numFmt formatCode="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 Light" panose="020B0304020202020204" pitchFamily="34" charset="0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l"/>
                  <c:showLegendKey val="0"/>
                  <c:showVal val="0"/>
                  <c:showCatName val="1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Sheet1!$C$2:$C$13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</c:v>
                      </c:pt>
                      <c:pt idx="1">
                        <c:v>6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3</c:v>
                      </c:pt>
                      <c:pt idx="5">
                        <c:v>2</c:v>
                      </c:pt>
                      <c:pt idx="6">
                        <c:v>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95E7-428A-A588-6C95E3CB71BC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Seperator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</c:v>
                      </c:pt>
                      <c:pt idx="1">
                        <c:v>6</c:v>
                      </c:pt>
                      <c:pt idx="2">
                        <c:v>5</c:v>
                      </c:pt>
                      <c:pt idx="3">
                        <c:v>4</c:v>
                      </c:pt>
                      <c:pt idx="4">
                        <c:v>3</c:v>
                      </c:pt>
                      <c:pt idx="5">
                        <c:v>2</c:v>
                      </c:pt>
                      <c:pt idx="6">
                        <c:v>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5E7-428A-A588-6C95E3CB71BC}"/>
                  </c:ext>
                </c:extLst>
              </c15:ser>
            </c15:filteredScatterSeries>
          </c:ext>
        </c:extLst>
      </c:scatterChart>
      <c:valAx>
        <c:axId val="1287887680"/>
        <c:scaling>
          <c:orientation val="maxMin"/>
          <c:min val="1"/>
        </c:scaling>
        <c:delete val="1"/>
        <c:axPos val="b"/>
        <c:numFmt formatCode="General" sourceLinked="1"/>
        <c:majorTickMark val="out"/>
        <c:minorTickMark val="none"/>
        <c:tickLblPos val="nextTo"/>
        <c:crossAx val="1287873536"/>
        <c:crosses val="autoZero"/>
        <c:crossBetween val="midCat"/>
      </c:valAx>
      <c:valAx>
        <c:axId val="1287873536"/>
        <c:scaling>
          <c:orientation val="minMax"/>
          <c:max val="7"/>
          <c:min val="1"/>
        </c:scaling>
        <c:delete val="1"/>
        <c:axPos val="r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878876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villor/radhus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04-47F4-B8E8-5C6D0A0B6F7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7-4AB1-A39D-92EF92837B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Utbud av 
grön-
områden</c:v>
                </c:pt>
                <c:pt idx="2">
                  <c:v>Luft</c:v>
                </c:pt>
                <c:pt idx="3">
                  <c:v>Ljud</c:v>
                </c:pt>
                <c:pt idx="4">
                  <c:v>Service-
utbud</c:v>
                </c:pt>
                <c:pt idx="5">
                  <c:v>Dagsljus-
förhåll-
anden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2</c:v>
                </c:pt>
                <c:pt idx="1">
                  <c:v>3.6</c:v>
                </c:pt>
                <c:pt idx="2">
                  <c:v>3.8</c:v>
                </c:pt>
                <c:pt idx="3">
                  <c:v>3.9</c:v>
                </c:pt>
                <c:pt idx="4">
                  <c:v>4.2</c:v>
                </c:pt>
                <c:pt idx="5">
                  <c:v>4.2</c:v>
                </c:pt>
                <c:pt idx="6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C7-4AB1-A39D-92EF92837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lägenheter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53-4FB0-B211-FE72342C87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Service-
utbud</c:v>
                </c:pt>
                <c:pt idx="2">
                  <c:v>Ljud</c:v>
                </c:pt>
                <c:pt idx="3">
                  <c:v>Utbud av 
grön-
områden</c:v>
                </c:pt>
                <c:pt idx="4">
                  <c:v>Luft</c:v>
                </c:pt>
                <c:pt idx="5">
                  <c:v>Dagsljus-
förhåll-
anden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2.2000000000000002</c:v>
                </c:pt>
                <c:pt idx="1">
                  <c:v>3.6</c:v>
                </c:pt>
                <c:pt idx="2">
                  <c:v>3.7</c:v>
                </c:pt>
                <c:pt idx="3">
                  <c:v>3.9</c:v>
                </c:pt>
                <c:pt idx="4">
                  <c:v>4</c:v>
                </c:pt>
                <c:pt idx="5">
                  <c:v>4.4000000000000004</c:v>
                </c:pt>
                <c:pt idx="6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34-40FE-B6B1-CEB81B5D3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lägenheter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3-4586-9E5B-371B17B3CEF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2-4957-A462-BEDF8571F4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Service-
utbud</c:v>
                </c:pt>
                <c:pt idx="2">
                  <c:v>Utbud av 
grön-
områden</c:v>
                </c:pt>
                <c:pt idx="3">
                  <c:v>Ljud</c:v>
                </c:pt>
                <c:pt idx="4">
                  <c:v>Luft</c:v>
                </c:pt>
                <c:pt idx="5">
                  <c:v>Dagsljus-
förhåll-
anden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2.1</c:v>
                </c:pt>
                <c:pt idx="1">
                  <c:v>3.4</c:v>
                </c:pt>
                <c:pt idx="2">
                  <c:v>3.5</c:v>
                </c:pt>
                <c:pt idx="3">
                  <c:v>4</c:v>
                </c:pt>
                <c:pt idx="4">
                  <c:v>4.3</c:v>
                </c:pt>
                <c:pt idx="5">
                  <c:v>4.5</c:v>
                </c:pt>
                <c:pt idx="6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C2-4957-A462-BEDF8571F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Innerstadsområde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A9-4804-ABE5-99CBF714BE7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56-42E2-94E1-9494BFF940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Service-
utbud</c:v>
                </c:pt>
                <c:pt idx="2">
                  <c:v>Utbud av 
grön-
områden</c:v>
                </c:pt>
                <c:pt idx="3">
                  <c:v>Luft</c:v>
                </c:pt>
                <c:pt idx="4">
                  <c:v>Ljud</c:v>
                </c:pt>
                <c:pt idx="5">
                  <c:v>Dagsljus-
förhåll-
anden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2.3284193436540654</c:v>
                </c:pt>
                <c:pt idx="1">
                  <c:v>3.0426146917145043</c:v>
                </c:pt>
                <c:pt idx="2">
                  <c:v>3.6028395428352153</c:v>
                </c:pt>
                <c:pt idx="3">
                  <c:v>3.8726750009145743</c:v>
                </c:pt>
                <c:pt idx="4">
                  <c:v>4.3936635832880491</c:v>
                </c:pt>
                <c:pt idx="5">
                  <c:v>4.4195924337912667</c:v>
                </c:pt>
                <c:pt idx="6">
                  <c:v>6.3401954038023236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A9-4804-ABE5-99CBF714B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12869051072146484"/>
          <c:w val="0.95813265125005254"/>
          <c:h val="0.44483633141415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lägenheter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7E-4EBC-ADCF-9EFAC7C232E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7E-4EBC-ADCF-9EFAC7C232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7E-4EBC-ADCF-9EFAC7C232E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7E-4EBC-ADCF-9EFAC7C232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0.09</c:v>
                </c:pt>
                <c:pt idx="1">
                  <c:v>0.05</c:v>
                </c:pt>
                <c:pt idx="2">
                  <c:v>0.15</c:v>
                </c:pt>
                <c:pt idx="3">
                  <c:v>0.26</c:v>
                </c:pt>
                <c:pt idx="4">
                  <c:v>0.12</c:v>
                </c:pt>
                <c:pt idx="5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7E-4EBC-ADCF-9EFAC7C23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Ytterstadsområde m. mestadels villor/radhus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C5-4AC4-9E6D-D0F55627F0B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9E-4F9E-98C2-8C4220C6B7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Utbud av 
grön-
områden</c:v>
                </c:pt>
                <c:pt idx="2">
                  <c:v>Ljud</c:v>
                </c:pt>
                <c:pt idx="3">
                  <c:v>Service-
utbud</c:v>
                </c:pt>
                <c:pt idx="4">
                  <c:v>Luft</c:v>
                </c:pt>
                <c:pt idx="5">
                  <c:v>Dagsljus-
förhåll-
anden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1.9</c:v>
                </c:pt>
                <c:pt idx="1">
                  <c:v>3.6</c:v>
                </c:pt>
                <c:pt idx="2">
                  <c:v>3.8</c:v>
                </c:pt>
                <c:pt idx="3">
                  <c:v>3.9</c:v>
                </c:pt>
                <c:pt idx="4">
                  <c:v>4.0999999999999996</c:v>
                </c:pt>
                <c:pt idx="5">
                  <c:v>4.3</c:v>
                </c:pt>
                <c:pt idx="6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C5-4AC4-9E6D-D0F55627F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002631454013986E-2"/>
          <c:y val="0.22293237185223341"/>
          <c:w val="0.90376311488195771"/>
          <c:h val="0.48918552016447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Glesbygdsområde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D4-4A99-A291-320A5E41642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0A-474F-95F7-BB1921ED37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Trygghet</c:v>
                </c:pt>
                <c:pt idx="1">
                  <c:v>Utbud av 
grön-
områden</c:v>
                </c:pt>
                <c:pt idx="2">
                  <c:v>Luft</c:v>
                </c:pt>
                <c:pt idx="3">
                  <c:v>Ljud</c:v>
                </c:pt>
                <c:pt idx="4">
                  <c:v>Dagsljus-
förhåll-
anden</c:v>
                </c:pt>
                <c:pt idx="5">
                  <c:v>Service-
utbud</c:v>
                </c:pt>
                <c:pt idx="6">
                  <c:v>Blandning 
av bostäder/
beonde-
former</c:v>
                </c:pt>
              </c:strCache>
            </c:strRef>
          </c:cat>
          <c:val>
            <c:numRef>
              <c:f>Sheet1!$B$2:$B$8</c:f>
              <c:numCache>
                <c:formatCode>###0.0</c:formatCode>
                <c:ptCount val="7"/>
                <c:pt idx="0">
                  <c:v>2.4</c:v>
                </c:pt>
                <c:pt idx="1">
                  <c:v>2.9</c:v>
                </c:pt>
                <c:pt idx="2">
                  <c:v>3.3</c:v>
                </c:pt>
                <c:pt idx="3">
                  <c:v>3.8</c:v>
                </c:pt>
                <c:pt idx="4">
                  <c:v>4.4000000000000004</c:v>
                </c:pt>
                <c:pt idx="5">
                  <c:v>4.8</c:v>
                </c:pt>
                <c:pt idx="6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D4-4A99-A291-320A5E416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in val="1"/>
        </c:scaling>
        <c:delete val="1"/>
        <c:axPos val="l"/>
        <c:numFmt formatCode="###0.0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12869051072146484"/>
          <c:w val="0.95813265125005254"/>
          <c:h val="0.45592362860173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Område m. mestadels villor/radhus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55-4AF7-A713-28779F072C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55-4AF7-A713-28779F072C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55-4AF7-A713-28779F072C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55-4AF7-A713-28779F072C2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55-4AF7-A713-28779F072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0.06</c:v>
                </c:pt>
                <c:pt idx="1">
                  <c:v>0</c:v>
                </c:pt>
                <c:pt idx="2">
                  <c:v>0.04</c:v>
                </c:pt>
                <c:pt idx="3">
                  <c:v>0.02</c:v>
                </c:pt>
                <c:pt idx="4">
                  <c:v>0.7</c:v>
                </c:pt>
                <c:pt idx="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55-4AF7-A713-28779F072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4422548648881E-2"/>
          <c:y val="0.12869051072146484"/>
          <c:w val="0.95813265125005254"/>
          <c:h val="0.45592362860173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Glesbygdsområde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C4-4597-BF73-FC58E63DAE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C4-4597-BF73-FC58E63DAE7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C4-4597-BF73-FC58E63DAE7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2C4-4597-BF73-FC58E63DAE7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2C4-4597-BF73-FC58E63DAE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2C4-4597-BF73-FC58E63DAE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/>
                    </a:solidFill>
                    <a:latin typeface="Arial Nova Light" panose="020B0304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Innerstads-
område</c:v>
                </c:pt>
                <c:pt idx="1">
                  <c:v>Ytterstads-
område m. 
mestadels 
lägenheter</c:v>
                </c:pt>
                <c:pt idx="2">
                  <c:v>Ytterstad-
sområde m. 
mestadels 
villor/radhus</c:v>
                </c:pt>
                <c:pt idx="3">
                  <c:v>Område m. 
mestadels 
lägenheter</c:v>
                </c:pt>
                <c:pt idx="4">
                  <c:v>Område m. 
mestadels 
villor/radhus</c:v>
                </c:pt>
                <c:pt idx="5">
                  <c:v>Glesbygds-
område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0.05</c:v>
                </c:pt>
                <c:pt idx="1">
                  <c:v>0.01</c:v>
                </c:pt>
                <c:pt idx="2">
                  <c:v>0.05</c:v>
                </c:pt>
                <c:pt idx="3">
                  <c:v>0</c:v>
                </c:pt>
                <c:pt idx="4">
                  <c:v>0.02</c:v>
                </c:pt>
                <c:pt idx="5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C4-4597-BF73-FC58E63DA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81727"/>
        <c:axId val="643275375"/>
      </c:barChart>
      <c:catAx>
        <c:axId val="3008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endParaRPr lang="sv-SE"/>
          </a:p>
        </c:txPr>
        <c:crossAx val="643275375"/>
        <c:crosses val="autoZero"/>
        <c:auto val="1"/>
        <c:lblAlgn val="ctr"/>
        <c:lblOffset val="100"/>
        <c:noMultiLvlLbl val="0"/>
      </c:catAx>
      <c:valAx>
        <c:axId val="643275375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008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85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46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07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647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05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92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37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6" r="44930"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A376E-69D0-CCC5-30E8-1B891D5C37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12" y="519797"/>
            <a:ext cx="2543175" cy="581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ed mö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4" name="Picture 3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6233B892-B6AB-CB92-47A5-564B068D1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7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2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ed mönst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DC134DE-A4E0-FC63-1883-D617B08AF70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92073216-8BE2-C0C5-DBD8-DF6521A84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6" r="44930"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pic>
        <p:nvPicPr>
          <p:cNvPr id="5" name="Graphic 49">
            <a:extLst>
              <a:ext uri="{FF2B5EF4-FFF2-40B4-BE49-F238E27FC236}">
                <a16:creationId xmlns:a16="http://schemas.microsoft.com/office/drawing/2014/main" id="{91FBA564-C714-A21B-B8E5-0B1B3B6BC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6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lad graf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>
            <a:cxnSpLocks/>
          </p:cNvCxnSpPr>
          <p:nvPr userDrawn="1"/>
        </p:nvCxnSpPr>
        <p:spPr>
          <a:xfrm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1B1530D-FF66-D103-0012-43191902D93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3613" y="728663"/>
            <a:ext cx="8280400" cy="5616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07" userDrawn="1">
          <p15:clr>
            <a:srgbClr val="9FCC3B"/>
          </p15:clr>
        </p15:guide>
        <p15:guide id="2" pos="2615" userDrawn="1">
          <p15:clr>
            <a:srgbClr val="FBAE40"/>
          </p15:clr>
        </p15:guide>
        <p15:guide id="3" pos="7197" userDrawn="1">
          <p15:clr>
            <a:srgbClr val="FBAE40"/>
          </p15:clr>
        </p15:guide>
        <p15:guide id="4" pos="7423" userDrawn="1">
          <p15:clr>
            <a:srgbClr val="9FCC3B"/>
          </p15:clr>
        </p15:guide>
        <p15:guide id="5" orient="horz" pos="459" userDrawn="1">
          <p15:clr>
            <a:srgbClr val="9FCC3B"/>
          </p15:clr>
        </p15:guide>
        <p15:guide id="6" orient="horz" pos="777" userDrawn="1">
          <p15:clr>
            <a:srgbClr val="FBAE40"/>
          </p15:clr>
        </p15:guide>
        <p15:guide id="7" orient="horz" pos="3612" userDrawn="1">
          <p15:clr>
            <a:srgbClr val="FBAE40"/>
          </p15:clr>
        </p15:guide>
        <p15:guide id="8" orient="horz" pos="3997" userDrawn="1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lad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2F65AB3D-543D-5FF2-3E2A-6301434F8CE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>
            <a:cxnSpLocks/>
          </p:cNvCxnSpPr>
          <p:nvPr userDrawn="1"/>
        </p:nvCxnSpPr>
        <p:spPr>
          <a:xfrm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1B1530D-FF66-D103-0012-43191902D93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503613" y="728663"/>
            <a:ext cx="8280400" cy="5616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5" name="Graphic 49">
            <a:extLst>
              <a:ext uri="{FF2B5EF4-FFF2-40B4-BE49-F238E27FC236}">
                <a16:creationId xmlns:a16="http://schemas.microsoft.com/office/drawing/2014/main" id="{9F6400D0-6038-D4A8-7073-40B779F6A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07">
          <p15:clr>
            <a:srgbClr val="9FCC3B"/>
          </p15:clr>
        </p15:guide>
        <p15:guide id="2" pos="2615">
          <p15:clr>
            <a:srgbClr val="FBAE40"/>
          </p15:clr>
        </p15:guide>
        <p15:guide id="3" pos="7197">
          <p15:clr>
            <a:srgbClr val="FBAE40"/>
          </p15:clr>
        </p15:guide>
        <p15:guide id="4" pos="7423">
          <p15:clr>
            <a:srgbClr val="9FCC3B"/>
          </p15:clr>
        </p15:guide>
        <p15:guide id="5" orient="horz" pos="459">
          <p15:clr>
            <a:srgbClr val="9FCC3B"/>
          </p15:clr>
        </p15:guide>
        <p15:guide id="6" orient="horz" pos="777">
          <p15:clr>
            <a:srgbClr val="FBAE40"/>
          </p15:clr>
        </p15:guide>
        <p15:guide id="7" orient="horz" pos="3612">
          <p15:clr>
            <a:srgbClr val="FBAE40"/>
          </p15:clr>
        </p15:guide>
        <p15:guide id="8" orient="horz" pos="3997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l graf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AD29926-1A4F-EFAE-AEFF-4B791669E3C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8813" y="981075"/>
            <a:ext cx="10874375" cy="493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9FCC3B"/>
          </p15:clr>
        </p15:guide>
        <p15:guide id="2" pos="937" userDrawn="1">
          <p15:clr>
            <a:srgbClr val="FBAE40"/>
          </p15:clr>
        </p15:guide>
        <p15:guide id="3" pos="6970" userDrawn="1">
          <p15:clr>
            <a:srgbClr val="FBAE40"/>
          </p15:clr>
        </p15:guide>
        <p15:guide id="4" pos="7265" userDrawn="1">
          <p15:clr>
            <a:srgbClr val="9FCC3B"/>
          </p15:clr>
        </p15:guide>
        <p15:guide id="5" orient="horz" pos="618" userDrawn="1">
          <p15:clr>
            <a:srgbClr val="9FCC3B"/>
          </p15:clr>
        </p15:guide>
        <p15:guide id="6" orient="horz" pos="913" userDrawn="1">
          <p15:clr>
            <a:srgbClr val="FBAE40"/>
          </p15:clr>
        </p15:guide>
        <p15:guide id="7" orient="horz" pos="3385" userDrawn="1">
          <p15:clr>
            <a:srgbClr val="FBAE40"/>
          </p15:clr>
        </p15:guide>
        <p15:guide id="8" orient="horz" pos="3725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l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49AB5328-0285-1544-6AB0-276E1264CC5A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AD29926-1A4F-EFAE-AEFF-4B791669E3C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8813" y="981075"/>
            <a:ext cx="10874375" cy="493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6" name="Graphic 49">
            <a:extLst>
              <a:ext uri="{FF2B5EF4-FFF2-40B4-BE49-F238E27FC236}">
                <a16:creationId xmlns:a16="http://schemas.microsoft.com/office/drawing/2014/main" id="{5AB0DA2C-FDA8-DD9D-7704-D5F77490F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6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9FCC3B"/>
          </p15:clr>
        </p15:guide>
        <p15:guide id="2" pos="937">
          <p15:clr>
            <a:srgbClr val="FBAE40"/>
          </p15:clr>
        </p15:guide>
        <p15:guide id="3" pos="6970">
          <p15:clr>
            <a:srgbClr val="FBAE40"/>
          </p15:clr>
        </p15:guide>
        <p15:guide id="4" pos="7265">
          <p15:clr>
            <a:srgbClr val="9FCC3B"/>
          </p15:clr>
        </p15:guide>
        <p15:guide id="5" orient="horz" pos="618">
          <p15:clr>
            <a:srgbClr val="9FCC3B"/>
          </p15:clr>
        </p15:guide>
        <p15:guide id="6" orient="horz" pos="913">
          <p15:clr>
            <a:srgbClr val="FBAE40"/>
          </p15:clr>
        </p15:guide>
        <p15:guide id="7" orient="horz" pos="3385">
          <p15:clr>
            <a:srgbClr val="FBAE40"/>
          </p15:clr>
        </p15:guide>
        <p15:guide id="8" orient="horz" pos="3725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l grafiksida med box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DC134DE-A4E0-FC63-1883-D617B08AF70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26">
            <a:extLst>
              <a:ext uri="{FF2B5EF4-FFF2-40B4-BE49-F238E27FC236}">
                <a16:creationId xmlns:a16="http://schemas.microsoft.com/office/drawing/2014/main" id="{C3C80177-5431-1A0A-7CFA-D19FDD51EF90}"/>
              </a:ext>
            </a:extLst>
          </p:cNvPr>
          <p:cNvSpPr/>
          <p:nvPr userDrawn="1"/>
        </p:nvSpPr>
        <p:spPr>
          <a:xfrm>
            <a:off x="7750678" y="1808922"/>
            <a:ext cx="4265611" cy="3967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5" name="Graphic 49">
            <a:extLst>
              <a:ext uri="{FF2B5EF4-FFF2-40B4-BE49-F238E27FC236}">
                <a16:creationId xmlns:a16="http://schemas.microsoft.com/office/drawing/2014/main" id="{BC9E5A32-204E-63B0-4FDB-2C53F0AED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5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l grafiksida m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2" name="Rektangel 26">
            <a:extLst>
              <a:ext uri="{FF2B5EF4-FFF2-40B4-BE49-F238E27FC236}">
                <a16:creationId xmlns:a16="http://schemas.microsoft.com/office/drawing/2014/main" id="{AFA8852C-07AC-B210-9645-878E4982E01F}"/>
              </a:ext>
            </a:extLst>
          </p:cNvPr>
          <p:cNvSpPr/>
          <p:nvPr userDrawn="1"/>
        </p:nvSpPr>
        <p:spPr>
          <a:xfrm>
            <a:off x="7750678" y="1808922"/>
            <a:ext cx="4265611" cy="3967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78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elad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DC134DE-A4E0-FC63-1883-D617B08AF70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26">
            <a:extLst>
              <a:ext uri="{FF2B5EF4-FFF2-40B4-BE49-F238E27FC236}">
                <a16:creationId xmlns:a16="http://schemas.microsoft.com/office/drawing/2014/main" id="{9DDA838A-125C-DA3D-B09F-368B2A2C9A4F}"/>
              </a:ext>
            </a:extLst>
          </p:cNvPr>
          <p:cNvSpPr/>
          <p:nvPr userDrawn="1"/>
        </p:nvSpPr>
        <p:spPr>
          <a:xfrm>
            <a:off x="8225988" y="654996"/>
            <a:ext cx="3517125" cy="48636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5" name="Graphic 49">
            <a:extLst>
              <a:ext uri="{FF2B5EF4-FFF2-40B4-BE49-F238E27FC236}">
                <a16:creationId xmlns:a16="http://schemas.microsoft.com/office/drawing/2014/main" id="{4EAC6FCE-4FA1-00B8-F32D-105B01EAF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0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elad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DC134DE-A4E0-FC63-1883-D617B08AF70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B01C5E-02AB-8270-D346-4E7BBFCE9465}"/>
              </a:ext>
            </a:extLst>
          </p:cNvPr>
          <p:cNvSpPr/>
          <p:nvPr userDrawn="1"/>
        </p:nvSpPr>
        <p:spPr>
          <a:xfrm>
            <a:off x="8284349" y="1808454"/>
            <a:ext cx="3357282" cy="347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endParaRPr lang="sv-SE" sz="12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9388"/>
            <a:endParaRPr lang="sv-SE" sz="12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9388"/>
            <a:endParaRPr lang="sv-SE" sz="12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9388"/>
            <a:endParaRPr lang="sv-SE" sz="12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9388"/>
            <a:endParaRPr lang="sv-SE" sz="120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9388"/>
            <a:r>
              <a:rPr lang="sv-SE" sz="1200">
                <a:solidFill>
                  <a:schemeClr val="tx1"/>
                </a:solidFill>
                <a:latin typeface="Arial Nova Light" panose="020B0304020202020204" pitchFamily="34" charset="0"/>
              </a:rPr>
              <a:t>   </a:t>
            </a:r>
          </a:p>
          <a:p>
            <a:pPr marL="179388"/>
            <a:r>
              <a:rPr lang="sv-SE" sz="1200">
                <a:solidFill>
                  <a:schemeClr val="tx1"/>
                </a:solidFill>
                <a:latin typeface="Arial Nova Light" panose="020B0304020202020204" pitchFamily="34" charset="0"/>
              </a:rPr>
              <a:t>   </a:t>
            </a:r>
          </a:p>
        </p:txBody>
      </p:sp>
      <p:pic>
        <p:nvPicPr>
          <p:cNvPr id="5" name="Graphic 4" descr="Information with solid fill">
            <a:extLst>
              <a:ext uri="{FF2B5EF4-FFF2-40B4-BE49-F238E27FC236}">
                <a16:creationId xmlns:a16="http://schemas.microsoft.com/office/drawing/2014/main" id="{866B26B2-99A4-977B-203E-AAED54552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95" y="1454441"/>
            <a:ext cx="581308" cy="581308"/>
          </a:xfrm>
          <a:prstGeom prst="rect">
            <a:avLst/>
          </a:prstGeom>
        </p:spPr>
      </p:pic>
      <p:pic>
        <p:nvPicPr>
          <p:cNvPr id="2" name="Graphic 49">
            <a:extLst>
              <a:ext uri="{FF2B5EF4-FFF2-40B4-BE49-F238E27FC236}">
                <a16:creationId xmlns:a16="http://schemas.microsoft.com/office/drawing/2014/main" id="{657B68BB-23ED-4BA2-153E-B39DEA023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3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344D6-58FC-8076-3F6E-A462EBF733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494" y="178723"/>
            <a:ext cx="11829011" cy="65005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>
            <a:cxnSpLocks/>
          </p:cNvCxnSpPr>
          <p:nvPr userDrawn="1"/>
        </p:nvCxnSpPr>
        <p:spPr>
          <a:xfrm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2" name="Rak koppling 58">
            <a:extLst>
              <a:ext uri="{FF2B5EF4-FFF2-40B4-BE49-F238E27FC236}">
                <a16:creationId xmlns:a16="http://schemas.microsoft.com/office/drawing/2014/main" id="{53DED8C3-B34C-25F0-889A-BCBA7D6CDA89}"/>
              </a:ext>
            </a:extLst>
          </p:cNvPr>
          <p:cNvCxnSpPr>
            <a:cxnSpLocks/>
          </p:cNvCxnSpPr>
          <p:nvPr userDrawn="1"/>
        </p:nvCxnSpPr>
        <p:spPr>
          <a:xfrm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4" name="Picture 55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41F74B6B-F603-0DDB-8814-059ABC78C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745" y="3324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elad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CDC134DE-A4E0-FC63-1883-D617B08AF70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104E8BC-3FE1-2AC1-9952-01035A761A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389" y="179388"/>
            <a:ext cx="4878133" cy="6497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pic>
        <p:nvPicPr>
          <p:cNvPr id="4" name="Graphic 49">
            <a:extLst>
              <a:ext uri="{FF2B5EF4-FFF2-40B4-BE49-F238E27FC236}">
                <a16:creationId xmlns:a16="http://schemas.microsoft.com/office/drawing/2014/main" id="{3EE67588-D0DD-2B4B-9F8A-27A8C72D5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elad grafiksida mö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0F5A76A-C2E0-4341-B31D-612DAE2877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15C1F-BFED-9B6C-21BE-B635BE862B4C}"/>
              </a:ext>
            </a:extLst>
          </p:cNvPr>
          <p:cNvSpPr/>
          <p:nvPr userDrawn="1"/>
        </p:nvSpPr>
        <p:spPr>
          <a:xfrm>
            <a:off x="0" y="0"/>
            <a:ext cx="36534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9CEA5C2B-9266-EABF-538A-92BC273C6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-233363"/>
            <a:ext cx="6141637" cy="4718961"/>
          </a:xfrm>
          <a:prstGeom prst="rect">
            <a:avLst/>
          </a:prstGeom>
        </p:spPr>
      </p:pic>
      <p:pic>
        <p:nvPicPr>
          <p:cNvPr id="6" name="Graphic 49">
            <a:extLst>
              <a:ext uri="{FF2B5EF4-FFF2-40B4-BE49-F238E27FC236}">
                <a16:creationId xmlns:a16="http://schemas.microsoft.com/office/drawing/2014/main" id="{893C4EA7-AF92-5E64-5DF2-BDD7F11724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76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elad grafiksida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31D1843-E01F-2A09-928D-59475444BB37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B3626DC-BA73-987B-FCE4-968872FDA488}"/>
              </a:ext>
            </a:extLst>
          </p:cNvPr>
          <p:cNvSpPr/>
          <p:nvPr userDrawn="1"/>
        </p:nvSpPr>
        <p:spPr>
          <a:xfrm>
            <a:off x="-6896" y="0"/>
            <a:ext cx="5024151" cy="6860994"/>
          </a:xfrm>
          <a:custGeom>
            <a:avLst/>
            <a:gdLst>
              <a:gd name="connsiteX0" fmla="*/ 0 w 4895385"/>
              <a:gd name="connsiteY0" fmla="*/ 0 h 6858000"/>
              <a:gd name="connsiteX1" fmla="*/ 4895385 w 4895385"/>
              <a:gd name="connsiteY1" fmla="*/ 0 h 6858000"/>
              <a:gd name="connsiteX2" fmla="*/ 4895385 w 4895385"/>
              <a:gd name="connsiteY2" fmla="*/ 6858000 h 6858000"/>
              <a:gd name="connsiteX3" fmla="*/ 0 w 4895385"/>
              <a:gd name="connsiteY3" fmla="*/ 6858000 h 6858000"/>
              <a:gd name="connsiteX4" fmla="*/ 0 w 4895385"/>
              <a:gd name="connsiteY4" fmla="*/ 0 h 6858000"/>
              <a:gd name="connsiteX0" fmla="*/ 0 w 4895385"/>
              <a:gd name="connsiteY0" fmla="*/ 0 h 6858000"/>
              <a:gd name="connsiteX1" fmla="*/ 3571410 w 4895385"/>
              <a:gd name="connsiteY1" fmla="*/ 9525 h 6858000"/>
              <a:gd name="connsiteX2" fmla="*/ 4895385 w 4895385"/>
              <a:gd name="connsiteY2" fmla="*/ 6858000 h 6858000"/>
              <a:gd name="connsiteX3" fmla="*/ 0 w 4895385"/>
              <a:gd name="connsiteY3" fmla="*/ 6858000 h 6858000"/>
              <a:gd name="connsiteX4" fmla="*/ 0 w 4895385"/>
              <a:gd name="connsiteY4" fmla="*/ 0 h 6858000"/>
              <a:gd name="connsiteX0" fmla="*/ 0 w 4895385"/>
              <a:gd name="connsiteY0" fmla="*/ 0 h 6858000"/>
              <a:gd name="connsiteX1" fmla="*/ 3591598 w 4895385"/>
              <a:gd name="connsiteY1" fmla="*/ 50196 h 6858000"/>
              <a:gd name="connsiteX2" fmla="*/ 4895385 w 4895385"/>
              <a:gd name="connsiteY2" fmla="*/ 6858000 h 6858000"/>
              <a:gd name="connsiteX3" fmla="*/ 0 w 4895385"/>
              <a:gd name="connsiteY3" fmla="*/ 6858000 h 6858000"/>
              <a:gd name="connsiteX4" fmla="*/ 0 w 4895385"/>
              <a:gd name="connsiteY4" fmla="*/ 0 h 6858000"/>
              <a:gd name="connsiteX0" fmla="*/ 4514 w 4895385"/>
              <a:gd name="connsiteY0" fmla="*/ 4372 h 6807804"/>
              <a:gd name="connsiteX1" fmla="*/ 3591598 w 4895385"/>
              <a:gd name="connsiteY1" fmla="*/ 0 h 6807804"/>
              <a:gd name="connsiteX2" fmla="*/ 4895385 w 4895385"/>
              <a:gd name="connsiteY2" fmla="*/ 6807804 h 6807804"/>
              <a:gd name="connsiteX3" fmla="*/ 0 w 4895385"/>
              <a:gd name="connsiteY3" fmla="*/ 6807804 h 6807804"/>
              <a:gd name="connsiteX4" fmla="*/ 4514 w 4895385"/>
              <a:gd name="connsiteY4" fmla="*/ 4372 h 6807804"/>
              <a:gd name="connsiteX0" fmla="*/ 13543 w 4895385"/>
              <a:gd name="connsiteY0" fmla="*/ 54393 h 6807804"/>
              <a:gd name="connsiteX1" fmla="*/ 3591598 w 4895385"/>
              <a:gd name="connsiteY1" fmla="*/ 0 h 6807804"/>
              <a:gd name="connsiteX2" fmla="*/ 4895385 w 4895385"/>
              <a:gd name="connsiteY2" fmla="*/ 6807804 h 6807804"/>
              <a:gd name="connsiteX3" fmla="*/ 0 w 4895385"/>
              <a:gd name="connsiteY3" fmla="*/ 6807804 h 6807804"/>
              <a:gd name="connsiteX4" fmla="*/ 13543 w 4895385"/>
              <a:gd name="connsiteY4" fmla="*/ 54393 h 6807804"/>
              <a:gd name="connsiteX0" fmla="*/ 200 w 4900099"/>
              <a:gd name="connsiteY0" fmla="*/ 22561 h 6807804"/>
              <a:gd name="connsiteX1" fmla="*/ 3596312 w 4900099"/>
              <a:gd name="connsiteY1" fmla="*/ 0 h 6807804"/>
              <a:gd name="connsiteX2" fmla="*/ 4900099 w 4900099"/>
              <a:gd name="connsiteY2" fmla="*/ 6807804 h 6807804"/>
              <a:gd name="connsiteX3" fmla="*/ 4714 w 4900099"/>
              <a:gd name="connsiteY3" fmla="*/ 6807804 h 6807804"/>
              <a:gd name="connsiteX4" fmla="*/ 200 w 4900099"/>
              <a:gd name="connsiteY4" fmla="*/ 22561 h 6807804"/>
              <a:gd name="connsiteX0" fmla="*/ 200 w 4900099"/>
              <a:gd name="connsiteY0" fmla="*/ 18014 h 6807804"/>
              <a:gd name="connsiteX1" fmla="*/ 3596312 w 4900099"/>
              <a:gd name="connsiteY1" fmla="*/ 0 h 6807804"/>
              <a:gd name="connsiteX2" fmla="*/ 4900099 w 4900099"/>
              <a:gd name="connsiteY2" fmla="*/ 6807804 h 6807804"/>
              <a:gd name="connsiteX3" fmla="*/ 4714 w 4900099"/>
              <a:gd name="connsiteY3" fmla="*/ 6807804 h 6807804"/>
              <a:gd name="connsiteX4" fmla="*/ 200 w 4900099"/>
              <a:gd name="connsiteY4" fmla="*/ 18014 h 6807804"/>
              <a:gd name="connsiteX0" fmla="*/ 200 w 4900099"/>
              <a:gd name="connsiteY0" fmla="*/ 0 h 6789790"/>
              <a:gd name="connsiteX1" fmla="*/ 3596312 w 4900099"/>
              <a:gd name="connsiteY1" fmla="*/ 175 h 6789790"/>
              <a:gd name="connsiteX2" fmla="*/ 4900099 w 4900099"/>
              <a:gd name="connsiteY2" fmla="*/ 6789790 h 6789790"/>
              <a:gd name="connsiteX3" fmla="*/ 4714 w 4900099"/>
              <a:gd name="connsiteY3" fmla="*/ 6789790 h 6789790"/>
              <a:gd name="connsiteX4" fmla="*/ 200 w 4900099"/>
              <a:gd name="connsiteY4" fmla="*/ 0 h 6789790"/>
              <a:gd name="connsiteX0" fmla="*/ 366 w 4900265"/>
              <a:gd name="connsiteY0" fmla="*/ 0 h 6789790"/>
              <a:gd name="connsiteX1" fmla="*/ 3596478 w 4900265"/>
              <a:gd name="connsiteY1" fmla="*/ 175 h 6789790"/>
              <a:gd name="connsiteX2" fmla="*/ 4900265 w 4900265"/>
              <a:gd name="connsiteY2" fmla="*/ 6789790 h 6789790"/>
              <a:gd name="connsiteX3" fmla="*/ 1065 w 4900265"/>
              <a:gd name="connsiteY3" fmla="*/ 6782055 h 6789790"/>
              <a:gd name="connsiteX4" fmla="*/ 366 w 4900265"/>
              <a:gd name="connsiteY4" fmla="*/ 0 h 6789790"/>
              <a:gd name="connsiteX0" fmla="*/ 366 w 4900265"/>
              <a:gd name="connsiteY0" fmla="*/ 0 h 6789790"/>
              <a:gd name="connsiteX1" fmla="*/ 3596478 w 4900265"/>
              <a:gd name="connsiteY1" fmla="*/ 175 h 6789790"/>
              <a:gd name="connsiteX2" fmla="*/ 4900265 w 4900265"/>
              <a:gd name="connsiteY2" fmla="*/ 6789790 h 6789790"/>
              <a:gd name="connsiteX3" fmla="*/ 1065 w 4900265"/>
              <a:gd name="connsiteY3" fmla="*/ 6782055 h 6789790"/>
              <a:gd name="connsiteX4" fmla="*/ 366 w 4900265"/>
              <a:gd name="connsiteY4" fmla="*/ 0 h 6789790"/>
              <a:gd name="connsiteX0" fmla="*/ 6934 w 4906833"/>
              <a:gd name="connsiteY0" fmla="*/ 0 h 6789790"/>
              <a:gd name="connsiteX1" fmla="*/ 3603046 w 4906833"/>
              <a:gd name="connsiteY1" fmla="*/ 175 h 6789790"/>
              <a:gd name="connsiteX2" fmla="*/ 4906833 w 4906833"/>
              <a:gd name="connsiteY2" fmla="*/ 6789790 h 6789790"/>
              <a:gd name="connsiteX3" fmla="*/ 0 w 4906833"/>
              <a:gd name="connsiteY3" fmla="*/ 6785923 h 6789790"/>
              <a:gd name="connsiteX4" fmla="*/ 6934 w 4906833"/>
              <a:gd name="connsiteY4" fmla="*/ 0 h 6789790"/>
              <a:gd name="connsiteX0" fmla="*/ 6934 w 4906833"/>
              <a:gd name="connsiteY0" fmla="*/ 0 h 6789790"/>
              <a:gd name="connsiteX1" fmla="*/ 3603046 w 4906833"/>
              <a:gd name="connsiteY1" fmla="*/ 175 h 6789790"/>
              <a:gd name="connsiteX2" fmla="*/ 4906833 w 4906833"/>
              <a:gd name="connsiteY2" fmla="*/ 6789790 h 6789790"/>
              <a:gd name="connsiteX3" fmla="*/ 0 w 4906833"/>
              <a:gd name="connsiteY3" fmla="*/ 6785923 h 6789790"/>
              <a:gd name="connsiteX4" fmla="*/ 6934 w 4906833"/>
              <a:gd name="connsiteY4" fmla="*/ 0 h 678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6833" h="6789790">
                <a:moveTo>
                  <a:pt x="6934" y="0"/>
                </a:moveTo>
                <a:lnTo>
                  <a:pt x="3603046" y="175"/>
                </a:lnTo>
                <a:lnTo>
                  <a:pt x="4906833" y="6789790"/>
                </a:lnTo>
                <a:lnTo>
                  <a:pt x="0" y="6785923"/>
                </a:lnTo>
                <a:cubicBezTo>
                  <a:pt x="1505" y="4518112"/>
                  <a:pt x="5429" y="2267811"/>
                  <a:pt x="6934" y="0"/>
                </a:cubicBezTo>
                <a:close/>
              </a:path>
            </a:pathLst>
          </a:custGeom>
          <a:solidFill>
            <a:srgbClr val="50B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C6F5C242-34A6-3805-6A9B-FC8B5A2A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-233363"/>
            <a:ext cx="6141637" cy="4718961"/>
          </a:xfrm>
          <a:prstGeom prst="rect">
            <a:avLst/>
          </a:prstGeom>
        </p:spPr>
      </p:pic>
      <p:pic>
        <p:nvPicPr>
          <p:cNvPr id="4" name="Graphic 49">
            <a:extLst>
              <a:ext uri="{FF2B5EF4-FFF2-40B4-BE49-F238E27FC236}">
                <a16:creationId xmlns:a16="http://schemas.microsoft.com/office/drawing/2014/main" id="{CFB2CC18-B262-DF21-98DB-ACDEBE622B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2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nd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0F5A76A-C2E0-4341-B31D-612DAE2877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>
            <a:off x="5355771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3" name="Graphic 2" descr="Woman with solid fill">
            <a:extLst>
              <a:ext uri="{FF2B5EF4-FFF2-40B4-BE49-F238E27FC236}">
                <a16:creationId xmlns:a16="http://schemas.microsoft.com/office/drawing/2014/main" id="{9C9E6014-D629-25F2-287A-811ECBD4C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6035" y="2605907"/>
            <a:ext cx="3027135" cy="3027135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E7B6F654-81DD-F865-801E-DC2B08081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300" y="2599587"/>
            <a:ext cx="3027135" cy="3027135"/>
          </a:xfrm>
          <a:prstGeom prst="rect">
            <a:avLst/>
          </a:prstGeom>
        </p:spPr>
      </p:pic>
      <p:pic>
        <p:nvPicPr>
          <p:cNvPr id="5" name="Graphic 4" descr="Woman with solid fill">
            <a:extLst>
              <a:ext uri="{FF2B5EF4-FFF2-40B4-BE49-F238E27FC236}">
                <a16:creationId xmlns:a16="http://schemas.microsoft.com/office/drawing/2014/main" id="{0B142167-F3D6-7396-AED3-E257E2A5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2565" y="2593267"/>
            <a:ext cx="3027135" cy="3027135"/>
          </a:xfrm>
          <a:prstGeom prst="rect">
            <a:avLst/>
          </a:prstGeom>
        </p:spPr>
      </p:pic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55D1BB92-F04B-9745-AC4D-3DE16377FF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8484" y="2586947"/>
            <a:ext cx="3027135" cy="3027135"/>
          </a:xfrm>
          <a:prstGeom prst="rect">
            <a:avLst/>
          </a:prstGeom>
        </p:spPr>
      </p:pic>
      <p:pic>
        <p:nvPicPr>
          <p:cNvPr id="9" name="Graphic 49">
            <a:extLst>
              <a:ext uri="{FF2B5EF4-FFF2-40B4-BE49-F238E27FC236}">
                <a16:creationId xmlns:a16="http://schemas.microsoft.com/office/drawing/2014/main" id="{F649CE2A-454A-1B5F-96C0-E12CCB7D9B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18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itat och cirk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cxnSp>
        <p:nvCxnSpPr>
          <p:cNvPr id="10" name="Rak 8">
            <a:extLst>
              <a:ext uri="{FF2B5EF4-FFF2-40B4-BE49-F238E27FC236}">
                <a16:creationId xmlns:a16="http://schemas.microsoft.com/office/drawing/2014/main" id="{E5988FE7-60E0-4033-9357-0A478DBA6E3A}"/>
              </a:ext>
            </a:extLst>
          </p:cNvPr>
          <p:cNvCxnSpPr/>
          <p:nvPr userDrawn="1"/>
        </p:nvCxnSpPr>
        <p:spPr>
          <a:xfrm>
            <a:off x="6493635" y="5023473"/>
            <a:ext cx="3833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32">
            <a:extLst>
              <a:ext uri="{FF2B5EF4-FFF2-40B4-BE49-F238E27FC236}">
                <a16:creationId xmlns:a16="http://schemas.microsoft.com/office/drawing/2014/main" id="{D91735EA-C66B-868A-FFA0-C07009F169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93635" y="5230864"/>
            <a:ext cx="2739839" cy="23083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wrap="square" lIns="0" anchor="ctr">
            <a:spAutoFit/>
          </a:bodyPr>
          <a:lstStyle>
            <a:lvl1pPr marL="0" indent="0" algn="l">
              <a:buNone/>
              <a:defRPr sz="1000" b="0" i="0" baseline="0">
                <a:solidFill>
                  <a:schemeClr val="tx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B91E61F6-DA4E-0FF7-04F8-A6FB93B4B83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43472" y="1916832"/>
            <a:ext cx="3933370" cy="393090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B28273-C496-51E9-03E9-EE4EED686A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93635" y="3429001"/>
            <a:ext cx="3933825" cy="1490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13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itat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3CADEC8E-4690-AD12-CB91-814A42C37146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344D6-58FC-8076-3F6E-A462EBF733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880" y="174567"/>
            <a:ext cx="11829011" cy="65005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8" name="textruta 9">
            <a:extLst>
              <a:ext uri="{FF2B5EF4-FFF2-40B4-BE49-F238E27FC236}">
                <a16:creationId xmlns:a16="http://schemas.microsoft.com/office/drawing/2014/main" id="{E73CACEB-27CD-C563-EAB0-A71B75719D69}"/>
              </a:ext>
            </a:extLst>
          </p:cNvPr>
          <p:cNvSpPr txBox="1"/>
          <p:nvPr/>
        </p:nvSpPr>
        <p:spPr>
          <a:xfrm>
            <a:off x="648105" y="2533522"/>
            <a:ext cx="230297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chemeClr val="accent5"/>
                </a:solidFill>
                <a:latin typeface="+mj-lt"/>
              </a:rPr>
              <a:t>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DF1410-98BA-514B-D173-8CD8FE108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3275" y="800100"/>
            <a:ext cx="9896475" cy="7969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i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5F7CB21-66A1-BDB4-D10C-2773CC9642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14138" y="3111572"/>
            <a:ext cx="3933825" cy="1490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tshållare för text 32">
            <a:extLst>
              <a:ext uri="{FF2B5EF4-FFF2-40B4-BE49-F238E27FC236}">
                <a16:creationId xmlns:a16="http://schemas.microsoft.com/office/drawing/2014/main" id="{4410F791-BF12-CEC3-28BE-287789E651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14138" y="4732433"/>
            <a:ext cx="2739839" cy="230832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wrap="square" lIns="0" anchor="ctr">
            <a:spAutoFit/>
          </a:bodyPr>
          <a:lstStyle>
            <a:lvl1pPr marL="0" indent="0" algn="l">
              <a:buNone/>
              <a:defRPr sz="1000" b="0" i="0" baseline="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488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43" userDrawn="1">
          <p15:clr>
            <a:srgbClr val="FBAE40"/>
          </p15:clr>
        </p15:guide>
        <p15:guide id="2" pos="506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fokusgrupp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7D4F2F5E-D19A-4006-A2DA-D7DB1274E715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255DA5-8B94-81DB-0CAE-E1845C52B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304925"/>
            <a:ext cx="7408862" cy="494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7EE4AD-6EF2-AB94-D3E6-995C479B5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0291" y="799115"/>
            <a:ext cx="2363509" cy="1783146"/>
          </a:xfrm>
          <a:prstGeom prst="wedgeEllipseCallout">
            <a:avLst>
              <a:gd name="adj1" fmla="val -36925"/>
              <a:gd name="adj2" fmla="val 55693"/>
            </a:avLst>
          </a:prstGeom>
          <a:solidFill>
            <a:schemeClr val="accent5"/>
          </a:solidFill>
          <a:ln w="19050">
            <a:noFill/>
          </a:ln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3FCD746-B0CF-0F7C-17E3-4D9C59FA1C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34846" y="3016251"/>
            <a:ext cx="3120272" cy="2102528"/>
          </a:xfrm>
          <a:prstGeom prst="wedgeEllipseCallout">
            <a:avLst>
              <a:gd name="adj1" fmla="val -20587"/>
              <a:gd name="adj2" fmla="val 63006"/>
            </a:avLst>
          </a:prstGeom>
          <a:solidFill>
            <a:schemeClr val="accent5"/>
          </a:solidFill>
          <a:ln w="19050">
            <a:noFill/>
          </a:ln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49">
            <a:extLst>
              <a:ext uri="{FF2B5EF4-FFF2-40B4-BE49-F238E27FC236}">
                <a16:creationId xmlns:a16="http://schemas.microsoft.com/office/drawing/2014/main" id="{419FEA43-C5A5-62F2-A714-A71D2BF17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23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fokus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3">
            <a:extLst>
              <a:ext uri="{FF2B5EF4-FFF2-40B4-BE49-F238E27FC236}">
                <a16:creationId xmlns:a16="http://schemas.microsoft.com/office/drawing/2014/main" id="{D0725879-7C25-6451-2053-C3A0B4AE2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80370"/>
            <a:ext cx="1780317" cy="44756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255DA5-8B94-81DB-0CAE-E1845C52B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838" y="1304925"/>
            <a:ext cx="7408862" cy="494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7EE4AD-6EF2-AB94-D3E6-995C479B5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0291" y="799115"/>
            <a:ext cx="2363509" cy="1783146"/>
          </a:xfrm>
          <a:prstGeom prst="wedgeEllipseCallout">
            <a:avLst>
              <a:gd name="adj1" fmla="val -36925"/>
              <a:gd name="adj2" fmla="val 55693"/>
            </a:avLst>
          </a:pr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3FCD746-B0CF-0F7C-17E3-4D9C59FA1C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34846" y="3016251"/>
            <a:ext cx="3120272" cy="2102528"/>
          </a:xfrm>
          <a:prstGeom prst="wedgeEllipseCallout">
            <a:avLst>
              <a:gd name="adj1" fmla="val -20587"/>
              <a:gd name="adj2" fmla="val 63006"/>
            </a:avLst>
          </a:pr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47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fokus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968E5C4-C539-ACF7-6BC7-E5F5D33B0BE3}"/>
              </a:ext>
            </a:extLst>
          </p:cNvPr>
          <p:cNvSpPr/>
          <p:nvPr userDrawn="1"/>
        </p:nvSpPr>
        <p:spPr>
          <a:xfrm>
            <a:off x="2006826" y="1667660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67CD0E-47BF-26DF-8B67-C512C76DC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154" y="2127070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C45D7C-1E70-62A2-9FA1-B7E6541C42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1688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AB124-5725-AB53-6B8E-2909EF6AE3CB}"/>
              </a:ext>
            </a:extLst>
          </p:cNvPr>
          <p:cNvSpPr/>
          <p:nvPr userDrawn="1"/>
        </p:nvSpPr>
        <p:spPr>
          <a:xfrm>
            <a:off x="2006826" y="3752203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F48A9B5-5DCF-FCEE-76E9-7BBD22FBD3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1154" y="4211613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EAC8F75-7EBD-C937-1865-921851065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1688" y="3840621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AB509B-6919-2511-8BDB-023F1BE55FC0}"/>
              </a:ext>
            </a:extLst>
          </p:cNvPr>
          <p:cNvSpPr/>
          <p:nvPr userDrawn="1"/>
        </p:nvSpPr>
        <p:spPr>
          <a:xfrm>
            <a:off x="6366410" y="1667660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8706C22-7B18-8DC3-CA88-4FEC3D1292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0738" y="2127070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23FC34E-B3B1-06A8-7F64-B1C1B34B51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272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725B43-91CD-29EE-DAF8-D16AE645AEAA}"/>
              </a:ext>
            </a:extLst>
          </p:cNvPr>
          <p:cNvSpPr/>
          <p:nvPr userDrawn="1"/>
        </p:nvSpPr>
        <p:spPr>
          <a:xfrm>
            <a:off x="6366408" y="3752203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E3661D6-73DD-26DB-72C0-E9CA962660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0736" y="4211613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A8EE043-66E1-D8E9-79EE-0813D6223E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31270" y="3840621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9" name="Graphic 33">
            <a:extLst>
              <a:ext uri="{FF2B5EF4-FFF2-40B4-BE49-F238E27FC236}">
                <a16:creationId xmlns:a16="http://schemas.microsoft.com/office/drawing/2014/main" id="{501BD24F-3554-EE13-B369-AD7F99B2D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61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fokusgrupp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7D4F2F5E-D19A-4006-A2DA-D7DB1274E715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0F1D58-2C53-04C2-010E-34B386DDCD48}"/>
              </a:ext>
            </a:extLst>
          </p:cNvPr>
          <p:cNvSpPr/>
          <p:nvPr userDrawn="1"/>
        </p:nvSpPr>
        <p:spPr>
          <a:xfrm>
            <a:off x="2006826" y="1667660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D88730D-C65C-04E5-11BF-68F266C69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154" y="2127070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8077721-A569-AFE1-CC97-403F390D0D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1688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9E12E-EAF4-CF47-1179-B5430F453107}"/>
              </a:ext>
            </a:extLst>
          </p:cNvPr>
          <p:cNvSpPr/>
          <p:nvPr userDrawn="1"/>
        </p:nvSpPr>
        <p:spPr>
          <a:xfrm>
            <a:off x="2006826" y="3752203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BBC7741-81DD-5018-BDC8-9F48DD0AA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1154" y="4211613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7660020-184F-0666-26CD-7E68562FFD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71688" y="3840621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04517-C659-9AA9-D97C-9D72C82AFBC8}"/>
              </a:ext>
            </a:extLst>
          </p:cNvPr>
          <p:cNvSpPr/>
          <p:nvPr userDrawn="1"/>
        </p:nvSpPr>
        <p:spPr>
          <a:xfrm>
            <a:off x="6366410" y="1667660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4B3F281-3ADD-23FE-C5E4-776CFED264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0738" y="2127070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A71DEA7-4F3C-8ED3-6C97-66267D010B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272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2DA9ED-0D89-440B-3A2A-D757F0AD850B}"/>
              </a:ext>
            </a:extLst>
          </p:cNvPr>
          <p:cNvSpPr/>
          <p:nvPr userDrawn="1"/>
        </p:nvSpPr>
        <p:spPr>
          <a:xfrm>
            <a:off x="6366408" y="3752203"/>
            <a:ext cx="3818766" cy="19818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FD606D6-287C-918E-E58C-ADC4A5B2A1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0736" y="4211613"/>
            <a:ext cx="3666099" cy="1457701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7A9089-3662-3C8F-093C-EBBDB346F8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31270" y="3840621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Graphic 49">
            <a:extLst>
              <a:ext uri="{FF2B5EF4-FFF2-40B4-BE49-F238E27FC236}">
                <a16:creationId xmlns:a16="http://schemas.microsoft.com/office/drawing/2014/main" id="{CCC71329-8EC5-7CDB-BF67-EC3F878F6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05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6" r="44930"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114A75F-543B-59C5-32F6-309CAC3D45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12" y="519797"/>
            <a:ext cx="2543175" cy="581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fokus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FFFA5A-3B61-6A58-605F-489647156763}"/>
              </a:ext>
            </a:extLst>
          </p:cNvPr>
          <p:cNvSpPr/>
          <p:nvPr userDrawn="1"/>
        </p:nvSpPr>
        <p:spPr>
          <a:xfrm>
            <a:off x="2006826" y="1667660"/>
            <a:ext cx="3818766" cy="39933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F2A56F9-1F9F-4D52-A4CE-BC4E04591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1154" y="2127070"/>
            <a:ext cx="3666099" cy="3448342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F972FA6-4BB0-A827-318E-75BC5F3AB3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1688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783FD-8666-8FD9-F1E1-6C8EE4533B28}"/>
              </a:ext>
            </a:extLst>
          </p:cNvPr>
          <p:cNvSpPr/>
          <p:nvPr userDrawn="1"/>
        </p:nvSpPr>
        <p:spPr>
          <a:xfrm>
            <a:off x="6366410" y="1667660"/>
            <a:ext cx="3818766" cy="39933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2C8C4D3-EE9E-AC9A-9244-5CD7103AD3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0738" y="2127070"/>
            <a:ext cx="3666099" cy="3448342"/>
          </a:xfrm>
          <a:prstGeom prst="rect">
            <a:avLst/>
          </a:prstGeom>
          <a:noFill/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FA0DE53-A107-56BF-04D4-1B2F3042CB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272" y="1756078"/>
            <a:ext cx="3665565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33">
            <a:extLst>
              <a:ext uri="{FF2B5EF4-FFF2-40B4-BE49-F238E27FC236}">
                <a16:creationId xmlns:a16="http://schemas.microsoft.com/office/drawing/2014/main" id="{CF4F7A35-560D-97A5-A18F-9740FC69D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0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56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fokus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8FBA3AC8-02BA-5549-C3D0-C6F62FDCB14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7813036"/>
              </p:ext>
            </p:extLst>
          </p:nvPr>
        </p:nvGraphicFramePr>
        <p:xfrm>
          <a:off x="2552841" y="1553770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FBBB220F-F334-8379-FF50-0575BA5F8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92285025"/>
              </p:ext>
            </p:extLst>
          </p:nvPr>
        </p:nvGraphicFramePr>
        <p:xfrm>
          <a:off x="2552841" y="4581525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CA57C5DB-2486-F509-1B1F-8E57DBCDD207}"/>
              </a:ext>
            </a:extLst>
          </p:cNvPr>
          <p:cNvSpPr txBox="1"/>
          <p:nvPr userDrawn="1"/>
        </p:nvSpPr>
        <p:spPr>
          <a:xfrm>
            <a:off x="1600589" y="425050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8B9A88A-31BD-C42C-8CA5-6ACC44D5C7AF}"/>
              </a:ext>
            </a:extLst>
          </p:cNvPr>
          <p:cNvSpPr txBox="1"/>
          <p:nvPr userDrawn="1"/>
        </p:nvSpPr>
        <p:spPr>
          <a:xfrm>
            <a:off x="1600589" y="1200520"/>
            <a:ext cx="9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140E756D-E875-68AD-5BD7-F5B6D91BB2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45862174"/>
              </p:ext>
            </p:extLst>
          </p:nvPr>
        </p:nvGraphicFramePr>
        <p:xfrm>
          <a:off x="2552841" y="3067647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sp>
        <p:nvSpPr>
          <p:cNvPr id="12" name="TextBox 15">
            <a:extLst>
              <a:ext uri="{FF2B5EF4-FFF2-40B4-BE49-F238E27FC236}">
                <a16:creationId xmlns:a16="http://schemas.microsoft.com/office/drawing/2014/main" id="{365401E7-5F1C-A5EB-8234-EF5E64801C42}"/>
              </a:ext>
            </a:extLst>
          </p:cNvPr>
          <p:cNvSpPr txBox="1"/>
          <p:nvPr userDrawn="1"/>
        </p:nvSpPr>
        <p:spPr>
          <a:xfrm>
            <a:off x="1600589" y="2770179"/>
            <a:ext cx="104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Graphic 33">
            <a:extLst>
              <a:ext uri="{FF2B5EF4-FFF2-40B4-BE49-F238E27FC236}">
                <a16:creationId xmlns:a16="http://schemas.microsoft.com/office/drawing/2014/main" id="{DFEE9700-2BDF-A022-D5F4-6CAB4284A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565DF38-9031-A1ED-2FB3-A95315274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2841" y="1553770"/>
            <a:ext cx="7086318" cy="3207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52C9CD4-27AC-5433-E6CD-11D98A8250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2841" y="3067647"/>
            <a:ext cx="7086318" cy="3085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E5603CB9-50D9-DC58-AFBB-339F44C621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52841" y="1925898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E871B80E-F468-723B-CE69-C37B13F21E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2841" y="3414759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49BF5BF7-BC6E-8C79-99FC-3207E502EE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2841" y="4939698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42ABEF14-E1D0-1333-AFB6-BC04CFFFA2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52841" y="4581525"/>
            <a:ext cx="7086318" cy="3085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66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fokusgr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FBBB220F-F334-8379-FF50-0575BA5F8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61228797"/>
              </p:ext>
            </p:extLst>
          </p:nvPr>
        </p:nvGraphicFramePr>
        <p:xfrm>
          <a:off x="2552841" y="4581525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CA57C5DB-2486-F509-1B1F-8E57DBCDD207}"/>
              </a:ext>
            </a:extLst>
          </p:cNvPr>
          <p:cNvSpPr txBox="1"/>
          <p:nvPr userDrawn="1"/>
        </p:nvSpPr>
        <p:spPr>
          <a:xfrm>
            <a:off x="1600589" y="425050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6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8B9A88A-31BD-C42C-8CA5-6ACC44D5C7AF}"/>
              </a:ext>
            </a:extLst>
          </p:cNvPr>
          <p:cNvSpPr txBox="1"/>
          <p:nvPr userDrawn="1"/>
        </p:nvSpPr>
        <p:spPr>
          <a:xfrm>
            <a:off x="1600589" y="1200520"/>
            <a:ext cx="9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140E756D-E875-68AD-5BD7-F5B6D91BB2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81858023"/>
              </p:ext>
            </p:extLst>
          </p:nvPr>
        </p:nvGraphicFramePr>
        <p:xfrm>
          <a:off x="2552841" y="3068638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8FBA3AC8-02BA-5549-C3D0-C6F62FDCB14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7624957"/>
              </p:ext>
            </p:extLst>
          </p:nvPr>
        </p:nvGraphicFramePr>
        <p:xfrm>
          <a:off x="2552841" y="1553770"/>
          <a:ext cx="7086318" cy="138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318">
                  <a:extLst>
                    <a:ext uri="{9D8B030D-6E8A-4147-A177-3AD203B41FA5}">
                      <a16:colId xmlns:a16="http://schemas.microsoft.com/office/drawing/2014/main" val="3631078314"/>
                    </a:ext>
                  </a:extLst>
                </a:gridCol>
              </a:tblGrid>
              <a:tr h="2499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69761"/>
                  </a:ext>
                </a:extLst>
              </a:tr>
              <a:tr h="1050479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endParaRPr lang="sv-SE" sz="1050" i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18000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634648"/>
                  </a:ext>
                </a:extLst>
              </a:tr>
            </a:tbl>
          </a:graphicData>
        </a:graphic>
      </p:graphicFrame>
      <p:sp>
        <p:nvSpPr>
          <p:cNvPr id="12" name="TextBox 15">
            <a:extLst>
              <a:ext uri="{FF2B5EF4-FFF2-40B4-BE49-F238E27FC236}">
                <a16:creationId xmlns:a16="http://schemas.microsoft.com/office/drawing/2014/main" id="{365401E7-5F1C-A5EB-8234-EF5E64801C42}"/>
              </a:ext>
            </a:extLst>
          </p:cNvPr>
          <p:cNvSpPr txBox="1"/>
          <p:nvPr userDrawn="1"/>
        </p:nvSpPr>
        <p:spPr>
          <a:xfrm>
            <a:off x="1600589" y="2770179"/>
            <a:ext cx="104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Graphic 33">
            <a:extLst>
              <a:ext uri="{FF2B5EF4-FFF2-40B4-BE49-F238E27FC236}">
                <a16:creationId xmlns:a16="http://schemas.microsoft.com/office/drawing/2014/main" id="{97961C25-8D63-68C2-BE75-4C1D6F77B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549B07E-1BF6-5B84-8AC2-A73C0AA21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2841" y="1553770"/>
            <a:ext cx="7086318" cy="3207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A3977E0-F5BA-12FA-C10C-E3C989BE2C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2841" y="3067647"/>
            <a:ext cx="7086318" cy="3085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0F24E7C-56A5-7664-DAD5-ACC167597B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52841" y="1925898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44F895C-F815-1CE2-522E-FA4ED6D948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2841" y="3414759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46E9104-6A70-6C45-B39E-D4498B0AF7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2841" y="4939698"/>
            <a:ext cx="7086318" cy="1013629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CCF0992-B8AD-695B-8DDA-C4151641EB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52841" y="4581525"/>
            <a:ext cx="7086318" cy="3085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202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933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7D4F2F5E-D19A-4006-A2DA-D7DB1274E715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6" r="44930"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AF45C-E96A-975A-1304-952799B54E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12" y="519797"/>
            <a:ext cx="2543175" cy="581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å/ turkos: Tac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7D4F2F5E-D19A-4006-A2DA-D7DB1274E715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pic>
        <p:nvPicPr>
          <p:cNvPr id="3" name="Picture Placeholder 4" descr="Low angle view of a building&#10;&#10;Description automatically generated">
            <a:extLst>
              <a:ext uri="{FF2B5EF4-FFF2-40B4-BE49-F238E27FC236}">
                <a16:creationId xmlns:a16="http://schemas.microsoft.com/office/drawing/2014/main" id="{0566394D-C126-84AE-D1EC-28819A5880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0859" r="20859"/>
          <a:stretch>
            <a:fillRect/>
          </a:stretch>
        </p:blipFill>
        <p:spPr>
          <a:xfrm>
            <a:off x="523212" y="519797"/>
            <a:ext cx="2543175" cy="58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3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å/ turkos: Hel graf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BE5BF-7F75-B26F-815F-D96A688CE8F1}"/>
              </a:ext>
            </a:extLst>
          </p:cNvPr>
          <p:cNvSpPr/>
          <p:nvPr userDrawn="1"/>
        </p:nvSpPr>
        <p:spPr>
          <a:xfrm>
            <a:off x="168675" y="170895"/>
            <a:ext cx="11854650" cy="65162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2B8F7047-B0A3-9E3C-7820-AB01AC040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9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å/ turkos: Hel graf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BE5BF-7F75-B26F-815F-D96A688CE8F1}"/>
              </a:ext>
            </a:extLst>
          </p:cNvPr>
          <p:cNvSpPr/>
          <p:nvPr userDrawn="1"/>
        </p:nvSpPr>
        <p:spPr>
          <a:xfrm>
            <a:off x="168675" y="170895"/>
            <a:ext cx="11854650" cy="65162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3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6" r="44930"/>
          <a:stretch/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>
            <a:cxnSpLocks/>
          </p:cNvCxnSpPr>
          <p:nvPr userDrawn="1"/>
        </p:nvCxnSpPr>
        <p:spPr>
          <a:xfrm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AAC69A1-F9C8-FF92-C168-FB5733080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2001" y="506741"/>
            <a:ext cx="2543175" cy="581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0A796D-554C-EDC3-EE78-30FAE8B724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8386" y="1215455"/>
            <a:ext cx="4975225" cy="4440238"/>
          </a:xfrm>
          <a:prstGeom prst="rect">
            <a:avLst/>
          </a:prstGeom>
        </p:spPr>
        <p:txBody>
          <a:bodyPr/>
          <a:lstStyle>
            <a:lvl1pPr marL="228600" indent="-228600">
              <a:defRPr lang="en-US" sz="1600" kern="1200" dirty="0" smtClean="0">
                <a:solidFill>
                  <a:schemeClr val="tx1"/>
                </a:solidFill>
                <a:latin typeface="Arial (Brödtext)"/>
                <a:ea typeface="+mn-ea"/>
                <a:cs typeface="+mn-cs"/>
              </a:defRPr>
            </a:lvl1pPr>
          </a:lstStyle>
          <a:p>
            <a:pPr marL="171450" lvl="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98CC437-0CA7-DF21-3210-C1D05F4BC3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2001" y="506741"/>
            <a:ext cx="2543175" cy="581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30153A-7E71-828B-0897-8B50EBC17E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243" y="1201275"/>
            <a:ext cx="7481887" cy="3200400"/>
          </a:xfrm>
          <a:prstGeom prst="rect">
            <a:avLst/>
          </a:prstGeom>
        </p:spPr>
        <p:txBody>
          <a:bodyPr/>
          <a:lstStyle>
            <a:lvl1pPr marL="2286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lvl="0" indent="-1714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8FA4BDF-65A7-C799-FEC3-7BE4935FE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3355" y="1220287"/>
            <a:ext cx="2543175" cy="441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D6B45-D363-8E37-AE5F-8FECB637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4521" y="1220287"/>
            <a:ext cx="7867650" cy="3209925"/>
          </a:xfrm>
          <a:prstGeom prst="rect">
            <a:avLst/>
          </a:prstGeom>
        </p:spPr>
        <p:txBody>
          <a:bodyPr/>
          <a:lstStyle>
            <a:lvl1pPr marL="2286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51437-B9C8-1AEA-B686-D9285A861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7388" y="1246187"/>
            <a:ext cx="4638675" cy="4365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AF5A5-CE27-AADD-287E-7BA7B95B1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3545" y="1250914"/>
            <a:ext cx="5235575" cy="4360897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AF5A5-CE27-AADD-287E-7BA7B95B1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3545" y="1772156"/>
            <a:ext cx="4510655" cy="383965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679C5E2-0573-61C2-D1AC-2D3D0E065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7800" y="1772156"/>
            <a:ext cx="4492111" cy="383965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DA52EA-89F6-1DFE-081C-09C9880AE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4113" y="1335088"/>
            <a:ext cx="45100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910A11-E025-643C-1696-A78AAD8A4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7800" y="1323961"/>
            <a:ext cx="449103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08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3" r:id="rId4"/>
    <p:sldLayoutId id="2147483733" r:id="rId5"/>
    <p:sldLayoutId id="2147483734" r:id="rId6"/>
    <p:sldLayoutId id="2147483735" r:id="rId7"/>
    <p:sldLayoutId id="2147483736" r:id="rId8"/>
    <p:sldLayoutId id="2147483759" r:id="rId9"/>
    <p:sldLayoutId id="2147483755" r:id="rId10"/>
    <p:sldLayoutId id="2147483748" r:id="rId11"/>
    <p:sldLayoutId id="2147483699" r:id="rId12"/>
    <p:sldLayoutId id="2147483753" r:id="rId13"/>
    <p:sldLayoutId id="2147483704" r:id="rId14"/>
    <p:sldLayoutId id="2147483754" r:id="rId15"/>
    <p:sldLayoutId id="2147483742" r:id="rId16"/>
    <p:sldLayoutId id="2147483752" r:id="rId17"/>
    <p:sldLayoutId id="2147483743" r:id="rId18"/>
    <p:sldLayoutId id="2147483751" r:id="rId19"/>
    <p:sldLayoutId id="2147483758" r:id="rId20"/>
    <p:sldLayoutId id="2147483744" r:id="rId21"/>
    <p:sldLayoutId id="2147483746" r:id="rId22"/>
    <p:sldLayoutId id="2147483745" r:id="rId23"/>
    <p:sldLayoutId id="2147483739" r:id="rId24"/>
    <p:sldLayoutId id="2147483750" r:id="rId25"/>
    <p:sldLayoutId id="2147483740" r:id="rId26"/>
    <p:sldLayoutId id="2147483757" r:id="rId27"/>
    <p:sldLayoutId id="2147483760" r:id="rId28"/>
    <p:sldLayoutId id="2147483762" r:id="rId29"/>
    <p:sldLayoutId id="2147483761" r:id="rId30"/>
    <p:sldLayoutId id="2147483763" r:id="rId31"/>
    <p:sldLayoutId id="2147483764" r:id="rId32"/>
    <p:sldLayoutId id="2147483696" r:id="rId33"/>
    <p:sldLayoutId id="2147483765" r:id="rId34"/>
    <p:sldLayoutId id="2147483766" r:id="rId35"/>
    <p:sldLayoutId id="2147483767" r:id="rId36"/>
    <p:sldLayoutId id="214748376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7" Type="http://schemas.openxmlformats.org/officeDocument/2006/relationships/chart" Target="../charts/chart46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5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chart" Target="../charts/chart55.xml"/><Relationship Id="rId4" Type="http://schemas.openxmlformats.org/officeDocument/2006/relationships/image" Target="../media/image25.png"/><Relationship Id="rId9" Type="http://schemas.openxmlformats.org/officeDocument/2006/relationships/chart" Target="../charts/char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6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7" Type="http://schemas.openxmlformats.org/officeDocument/2006/relationships/chart" Target="../charts/chart71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70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per.hornsten@demoskop.se" TargetMode="Externa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AC2304D1-4D49-4FEF-A34E-B43A6E3CFDD0}"/>
              </a:ext>
            </a:extLst>
          </p:cNvPr>
          <p:cNvSpPr txBox="1"/>
          <p:nvPr/>
        </p:nvSpPr>
        <p:spPr>
          <a:xfrm>
            <a:off x="3603890" y="2964617"/>
            <a:ext cx="8243553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rgbClr val="FFFFFF"/>
                </a:solidFill>
                <a:latin typeface="Arial" panose="020B0604020202020204"/>
              </a:rPr>
              <a:t>Allmänheten om boende</a:t>
            </a:r>
          </a:p>
          <a:p>
            <a:r>
              <a:rPr lang="en-GB" sz="1600">
                <a:solidFill>
                  <a:srgbClr val="FFFFFF"/>
                </a:solidFill>
                <a:latin typeface="Arial" panose="020B0604020202020204"/>
              </a:rPr>
              <a:t>Trä </a:t>
            </a:r>
            <a:r>
              <a:rPr lang="en-GB" sz="1600" err="1">
                <a:solidFill>
                  <a:srgbClr val="FFFFFF"/>
                </a:solidFill>
                <a:latin typeface="Arial" panose="020B0604020202020204"/>
              </a:rPr>
              <a:t>och</a:t>
            </a:r>
            <a:r>
              <a:rPr lang="en-GB" sz="160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GB" sz="1600" err="1">
                <a:solidFill>
                  <a:srgbClr val="FFFFFF"/>
                </a:solidFill>
                <a:latin typeface="Arial" panose="020B0604020202020204"/>
              </a:rPr>
              <a:t>möbelföretagen</a:t>
            </a:r>
            <a:r>
              <a:rPr lang="en-GB" sz="1600">
                <a:solidFill>
                  <a:srgbClr val="FFFFFF"/>
                </a:solidFill>
                <a:latin typeface="Arial" panose="020B0604020202020204"/>
              </a:rPr>
              <a:t> – December 2023</a:t>
            </a:r>
            <a:endParaRPr lang="sv-SE" sz="16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5" name="Picture Placeholder 4" descr="Low angle view of a building&#10;&#10;Description automatically generated">
            <a:extLst>
              <a:ext uri="{FF2B5EF4-FFF2-40B4-BE49-F238E27FC236}">
                <a16:creationId xmlns:a16="http://schemas.microsoft.com/office/drawing/2014/main" id="{4FF7E7B0-2DD9-32C9-5274-6EA7AC222D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859" r="208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26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AE2030-4E8C-97B9-1A6B-514EFBAF2673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blue door on a white house&#10;&#10;Description automatically generated">
            <a:extLst>
              <a:ext uri="{FF2B5EF4-FFF2-40B4-BE49-F238E27FC236}">
                <a16:creationId xmlns:a16="http://schemas.microsoft.com/office/drawing/2014/main" id="{11323E8F-0761-B661-B56F-3B8C32A94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3653" b="33706"/>
          <a:stretch/>
        </p:blipFill>
        <p:spPr>
          <a:xfrm>
            <a:off x="8138359" y="1440158"/>
            <a:ext cx="3022010" cy="4050559"/>
          </a:xfrm>
          <a:prstGeom prst="roundRect">
            <a:avLst>
              <a:gd name="adj" fmla="val 8623"/>
            </a:avLst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29A71B-FF0F-63E1-8627-C8F75282307C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Bostadstyp idag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334775"/>
              </p:ext>
            </p:extLst>
          </p:nvPr>
        </p:nvGraphicFramePr>
        <p:xfrm>
          <a:off x="1055687" y="1279901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585EE8-DEF4-85FE-94C4-5EB86A6477C8}"/>
              </a:ext>
            </a:extLst>
          </p:cNvPr>
          <p:cNvSpPr txBox="1"/>
          <p:nvPr/>
        </p:nvSpPr>
        <p:spPr>
          <a:xfrm>
            <a:off x="7866013" y="2177306"/>
            <a:ext cx="2479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Vilken typ av bostad bor du i idag?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2118845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F6B3BB-F9E4-B4FF-6F33-5A17A94D404E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blue door on a white house&#10;&#10;Description automatically generated">
            <a:extLst>
              <a:ext uri="{FF2B5EF4-FFF2-40B4-BE49-F238E27FC236}">
                <a16:creationId xmlns:a16="http://schemas.microsoft.com/office/drawing/2014/main" id="{B51B536A-1051-027C-B3C2-B7F419E2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3653" b="33706"/>
          <a:stretch/>
        </p:blipFill>
        <p:spPr>
          <a:xfrm>
            <a:off x="8138359" y="1440158"/>
            <a:ext cx="3022010" cy="4050559"/>
          </a:xfrm>
          <a:prstGeom prst="roundRect">
            <a:avLst>
              <a:gd name="adj" fmla="val 8623"/>
            </a:avLst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77F58E-E218-E5D6-F77E-29C59641AD3E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Önskad bostadstyp idag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178727"/>
              </p:ext>
            </p:extLst>
          </p:nvPr>
        </p:nvGraphicFramePr>
        <p:xfrm>
          <a:off x="1055687" y="1279901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3BD5AA-9896-F199-EF17-2E9917233917}"/>
              </a:ext>
            </a:extLst>
          </p:cNvPr>
          <p:cNvSpPr txBox="1"/>
          <p:nvPr/>
        </p:nvSpPr>
        <p:spPr>
          <a:xfrm>
            <a:off x="7866013" y="2177306"/>
            <a:ext cx="247976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Hur skulle du helst vilja bo...? [Idag]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197715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2338787" y="1233488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52B490-4A22-BF41-F3E3-A9E3D88B0BB0}"/>
              </a:ext>
            </a:extLst>
          </p:cNvPr>
          <p:cNvSpPr/>
          <p:nvPr/>
        </p:nvSpPr>
        <p:spPr>
          <a:xfrm>
            <a:off x="2338787" y="3656586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DC70CD-767A-D9CC-C581-B7EC2A75AEBE}"/>
              </a:ext>
            </a:extLst>
          </p:cNvPr>
          <p:cNvSpPr/>
          <p:nvPr/>
        </p:nvSpPr>
        <p:spPr>
          <a:xfrm>
            <a:off x="6070524" y="3683000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F4BB8AE-3F7F-A883-1C90-6494EED02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517674"/>
              </p:ext>
            </p:extLst>
          </p:nvPr>
        </p:nvGraphicFramePr>
        <p:xfrm>
          <a:off x="6064177" y="374331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B4954-A110-7A99-310D-18C09169767F}"/>
              </a:ext>
            </a:extLst>
          </p:cNvPr>
          <p:cNvSpPr/>
          <p:nvPr/>
        </p:nvSpPr>
        <p:spPr>
          <a:xfrm>
            <a:off x="6064177" y="125173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8839284"/>
              </p:ext>
            </p:extLst>
          </p:nvPr>
        </p:nvGraphicFramePr>
        <p:xfrm>
          <a:off x="2267350" y="1365676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Önskad bostadstyp idag i förhållande till hur man bor idag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Fråga: Hur skulle du helst vilja bo...? [Idag]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Bas: Samtliga, 1017 intervjuer.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2267350" y="1322557"/>
            <a:ext cx="368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hyresrätt idag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3302CE-E499-7172-324E-E070811FE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784880"/>
              </p:ext>
            </p:extLst>
          </p:nvPr>
        </p:nvGraphicFramePr>
        <p:xfrm>
          <a:off x="6024964" y="139703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9F80A24-0A38-9F28-0B19-645169C860FB}"/>
              </a:ext>
            </a:extLst>
          </p:cNvPr>
          <p:cNvSpPr txBox="1"/>
          <p:nvPr/>
        </p:nvSpPr>
        <p:spPr>
          <a:xfrm>
            <a:off x="6124977" y="1352574"/>
            <a:ext cx="3380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bostadsrätt idag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4B7F82-D5CD-B7EE-BC04-7745C9771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623453"/>
              </p:ext>
            </p:extLst>
          </p:nvPr>
        </p:nvGraphicFramePr>
        <p:xfrm>
          <a:off x="2332440" y="374331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EFE6F4-F3FA-0ABD-51C1-6C723271369A}"/>
              </a:ext>
            </a:extLst>
          </p:cNvPr>
          <p:cNvSpPr txBox="1"/>
          <p:nvPr/>
        </p:nvSpPr>
        <p:spPr>
          <a:xfrm>
            <a:off x="2293225" y="3823204"/>
            <a:ext cx="3559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villa idag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6024962" y="3823204"/>
            <a:ext cx="3559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radhus idag</a:t>
            </a:r>
          </a:p>
        </p:txBody>
      </p:sp>
    </p:spTree>
    <p:extLst>
      <p:ext uri="{BB962C8B-B14F-4D97-AF65-F5344CB8AC3E}">
        <p14:creationId xmlns:p14="http://schemas.microsoft.com/office/powerpoint/2010/main" val="209012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F3D111-2C3D-C230-31C4-A4A7D108B3BC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blue door on a white house&#10;&#10;Description automatically generated">
            <a:extLst>
              <a:ext uri="{FF2B5EF4-FFF2-40B4-BE49-F238E27FC236}">
                <a16:creationId xmlns:a16="http://schemas.microsoft.com/office/drawing/2014/main" id="{4FA16D82-FEEE-AA7C-F8F9-A9CA0099F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3653" b="33706"/>
          <a:stretch/>
        </p:blipFill>
        <p:spPr>
          <a:xfrm>
            <a:off x="8089979" y="1440158"/>
            <a:ext cx="3022010" cy="4050559"/>
          </a:xfrm>
          <a:prstGeom prst="roundRect">
            <a:avLst>
              <a:gd name="adj" fmla="val 8623"/>
            </a:avLst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256DC3-6596-1605-1173-55723EF32B5C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Önskad bostadstyp om 10 år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206699"/>
              </p:ext>
            </p:extLst>
          </p:nvPr>
        </p:nvGraphicFramePr>
        <p:xfrm>
          <a:off x="1055687" y="1279901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F7925E-F605-4D8C-4093-3AD1FB8E868D}"/>
              </a:ext>
            </a:extLst>
          </p:cNvPr>
          <p:cNvSpPr txBox="1"/>
          <p:nvPr/>
        </p:nvSpPr>
        <p:spPr>
          <a:xfrm>
            <a:off x="7866013" y="2177306"/>
            <a:ext cx="247976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Hur skulle du helst vilja bo...? [om 10 år]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3524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DC70CD-767A-D9CC-C581-B7EC2A75AEBE}"/>
              </a:ext>
            </a:extLst>
          </p:cNvPr>
          <p:cNvSpPr/>
          <p:nvPr/>
        </p:nvSpPr>
        <p:spPr>
          <a:xfrm>
            <a:off x="6070524" y="3683000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F4BB8AE-3F7F-A883-1C90-6494EED02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68442"/>
              </p:ext>
            </p:extLst>
          </p:nvPr>
        </p:nvGraphicFramePr>
        <p:xfrm>
          <a:off x="6064177" y="374331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52B490-4A22-BF41-F3E3-A9E3D88B0BB0}"/>
              </a:ext>
            </a:extLst>
          </p:cNvPr>
          <p:cNvSpPr/>
          <p:nvPr/>
        </p:nvSpPr>
        <p:spPr>
          <a:xfrm>
            <a:off x="2338787" y="3656586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B4954-A110-7A99-310D-18C09169767F}"/>
              </a:ext>
            </a:extLst>
          </p:cNvPr>
          <p:cNvSpPr/>
          <p:nvPr/>
        </p:nvSpPr>
        <p:spPr>
          <a:xfrm>
            <a:off x="6064177" y="125173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2338787" y="1233488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831327"/>
              </p:ext>
            </p:extLst>
          </p:nvPr>
        </p:nvGraphicFramePr>
        <p:xfrm>
          <a:off x="2267350" y="1365676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Önskad bostadstyp om 10 år i förhållande till hur man bor idag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Fråga: Hur skulle du helst vilja bo...? [om 10 år]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Bas: Samtliga, 1017 intervjuer.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2267350" y="1322557"/>
            <a:ext cx="368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hyresrätt idag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3302CE-E499-7172-324E-E070811FE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864563"/>
              </p:ext>
            </p:extLst>
          </p:nvPr>
        </p:nvGraphicFramePr>
        <p:xfrm>
          <a:off x="6024964" y="139703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9F80A24-0A38-9F28-0B19-645169C860FB}"/>
              </a:ext>
            </a:extLst>
          </p:cNvPr>
          <p:cNvSpPr txBox="1"/>
          <p:nvPr/>
        </p:nvSpPr>
        <p:spPr>
          <a:xfrm>
            <a:off x="6124977" y="1352574"/>
            <a:ext cx="3380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bostadsrätt idag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4B7F82-D5CD-B7EE-BC04-7745C9771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850022"/>
              </p:ext>
            </p:extLst>
          </p:nvPr>
        </p:nvGraphicFramePr>
        <p:xfrm>
          <a:off x="2332440" y="374331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EFE6F4-F3FA-0ABD-51C1-6C723271369A}"/>
              </a:ext>
            </a:extLst>
          </p:cNvPr>
          <p:cNvSpPr txBox="1"/>
          <p:nvPr/>
        </p:nvSpPr>
        <p:spPr>
          <a:xfrm>
            <a:off x="2293225" y="3823204"/>
            <a:ext cx="3559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villa idag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6024962" y="3823204"/>
            <a:ext cx="3559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radhus idag</a:t>
            </a:r>
          </a:p>
        </p:txBody>
      </p:sp>
    </p:spTree>
    <p:extLst>
      <p:ext uri="{BB962C8B-B14F-4D97-AF65-F5344CB8AC3E}">
        <p14:creationId xmlns:p14="http://schemas.microsoft.com/office/powerpoint/2010/main" val="368973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096757-3F65-4AA7-255E-3A4A9DAE5911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 descr="A road through a forest&#10;&#10;Description automatically generated">
            <a:extLst>
              <a:ext uri="{FF2B5EF4-FFF2-40B4-BE49-F238E27FC236}">
                <a16:creationId xmlns:a16="http://schemas.microsoft.com/office/drawing/2014/main" id="{449A2B47-B7C9-0FFE-696D-8284DCC0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85FF-6BB9-13E8-79B2-FF92A4F53F6A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Bostadstyp idag vs önskad boendetyp idag och om 10 år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985165"/>
              </p:ext>
            </p:extLst>
          </p:nvPr>
        </p:nvGraphicFramePr>
        <p:xfrm>
          <a:off x="1055687" y="1279901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585EE8-DEF4-85FE-94C4-5EB86A6477C8}"/>
              </a:ext>
            </a:extLst>
          </p:cNvPr>
          <p:cNvSpPr txBox="1"/>
          <p:nvPr/>
        </p:nvSpPr>
        <p:spPr>
          <a:xfrm>
            <a:off x="7866013" y="2177306"/>
            <a:ext cx="247976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Vilken typ av bostad bor du i idag?/ Hur skulle du helst vilja bo...? [Idag]/ Hur skulle du helst vilja bo...? [om 10 år]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379938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818D41-C241-02D4-B1D9-72E8DADBD448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 descr="A road through a forest&#10;&#10;Description automatically generated">
            <a:extLst>
              <a:ext uri="{FF2B5EF4-FFF2-40B4-BE49-F238E27FC236}">
                <a16:creationId xmlns:a16="http://schemas.microsoft.com/office/drawing/2014/main" id="{BBFB47F5-DBAC-6C22-05E7-DCE36384D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2C98AC4-223F-DEE7-E9C9-9649AC16E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763317"/>
              </p:ext>
            </p:extLst>
          </p:nvPr>
        </p:nvGraphicFramePr>
        <p:xfrm>
          <a:off x="-293923" y="1533594"/>
          <a:ext cx="8663019" cy="1981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0">
            <a:extLst>
              <a:ext uri="{FF2B5EF4-FFF2-40B4-BE49-F238E27FC236}">
                <a16:creationId xmlns:a16="http://schemas.microsoft.com/office/drawing/2014/main" id="{A260FB8B-E225-F5FF-1B55-24EFFA1282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059115"/>
              </p:ext>
            </p:extLst>
          </p:nvPr>
        </p:nvGraphicFramePr>
        <p:xfrm>
          <a:off x="-293924" y="3629094"/>
          <a:ext cx="8663019" cy="1981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B3D2A7-8A29-8224-87A4-431B9321B96E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3966F-0851-B8F5-28B4-0921AB42EDBA}"/>
              </a:ext>
            </a:extLst>
          </p:cNvPr>
          <p:cNvSpPr txBox="1"/>
          <p:nvPr/>
        </p:nvSpPr>
        <p:spPr>
          <a:xfrm>
            <a:off x="7866013" y="2177306"/>
            <a:ext cx="2479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Vill du helst bo i …?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Om man vill bo i radhus, 92 intervjuer eller Om man vill bo i villa, 605 intervjuer,, </a:t>
            </a:r>
          </a:p>
        </p:txBody>
      </p:sp>
      <p:sp>
        <p:nvSpPr>
          <p:cNvPr id="8" name="TextBox 48">
            <a:extLst>
              <a:ext uri="{FF2B5EF4-FFF2-40B4-BE49-F238E27FC236}">
                <a16:creationId xmlns:a16="http://schemas.microsoft.com/office/drawing/2014/main" id="{BA8DC1CE-B700-04D0-1343-3BA9E24DD03A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Eget ägande eller bostadsrättsförening</a:t>
            </a:r>
          </a:p>
        </p:txBody>
      </p:sp>
    </p:spTree>
    <p:extLst>
      <p:ext uri="{BB962C8B-B14F-4D97-AF65-F5344CB8AC3E}">
        <p14:creationId xmlns:p14="http://schemas.microsoft.com/office/powerpoint/2010/main" val="120608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Ekonomi</a:t>
            </a:r>
          </a:p>
        </p:txBody>
      </p:sp>
    </p:spTree>
    <p:extLst>
      <p:ext uri="{BB962C8B-B14F-4D97-AF65-F5344CB8AC3E}">
        <p14:creationId xmlns:p14="http://schemas.microsoft.com/office/powerpoint/2010/main" val="332639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A6B5C0-C15A-B431-87BB-4DD266109FFF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road through a forest&#10;&#10;Description automatically generated">
            <a:extLst>
              <a:ext uri="{FF2B5EF4-FFF2-40B4-BE49-F238E27FC236}">
                <a16:creationId xmlns:a16="http://schemas.microsoft.com/office/drawing/2014/main" id="{2B12684A-B59B-4DE0-5E7F-68269AF3A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8" name="TextBox 48">
            <a:extLst>
              <a:ext uri="{FF2B5EF4-FFF2-40B4-BE49-F238E27FC236}">
                <a16:creationId xmlns:a16="http://schemas.microsoft.com/office/drawing/2014/main" id="{BA8DC1CE-B700-04D0-1343-3BA9E24DD03A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Ekonomiska förutsättningar för att kunna bo i villa/radhus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12D6587-68DC-AE0D-E7FE-64A1ABF20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328524"/>
              </p:ext>
            </p:extLst>
          </p:nvPr>
        </p:nvGraphicFramePr>
        <p:xfrm>
          <a:off x="1055687" y="1537076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8A999-412A-B844-1056-359DBB00652B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34EEE-4B63-6E9C-DE03-A712AD74A082}"/>
              </a:ext>
            </a:extLst>
          </p:cNvPr>
          <p:cNvSpPr txBox="1"/>
          <p:nvPr/>
        </p:nvSpPr>
        <p:spPr>
          <a:xfrm>
            <a:off x="7866013" y="2177306"/>
            <a:ext cx="2479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Tror du att du inom 5 år, 10 år eller längre fram i tiden har ekonomiska förutsättningar för att bo i en villa eller radhus?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Om man skulle vilja bo i villa eller radhus och inte gör det idag, 235 intervjuer. </a:t>
            </a:r>
          </a:p>
        </p:txBody>
      </p:sp>
    </p:spTree>
    <p:extLst>
      <p:ext uri="{BB962C8B-B14F-4D97-AF65-F5344CB8AC3E}">
        <p14:creationId xmlns:p14="http://schemas.microsoft.com/office/powerpoint/2010/main" val="419583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 descr="A forest of trees in fog&#10;&#10;Description automatically generated">
            <a:extLst>
              <a:ext uri="{FF2B5EF4-FFF2-40B4-BE49-F238E27FC236}">
                <a16:creationId xmlns:a16="http://schemas.microsoft.com/office/drawing/2014/main" id="{A6BC579F-7F9E-0444-8240-3E663C682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Kostnaden att bo i villa/ radhus vs hyresrätt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Tror du det i din region generellt är dyrare, likvärdigt eller billigare att bo i en villa eller radhus anpassad för en familj på 4 personer som de äger själva jämfört med att bo i en nyproducerad hyresrätt som är anpassad för en familj på 4 personer?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683787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0612D6-DA70-AEC4-ACCF-5B26261B7C80}"/>
              </a:ext>
            </a:extLst>
          </p:cNvPr>
          <p:cNvCxnSpPr/>
          <p:nvPr/>
        </p:nvCxnSpPr>
        <p:spPr>
          <a:xfrm>
            <a:off x="1127125" y="2047875"/>
            <a:ext cx="58737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167B55-FA32-0EAA-A8AC-4B936C0C6E94}"/>
              </a:ext>
            </a:extLst>
          </p:cNvPr>
          <p:cNvCxnSpPr/>
          <p:nvPr/>
        </p:nvCxnSpPr>
        <p:spPr>
          <a:xfrm>
            <a:off x="1127125" y="3562350"/>
            <a:ext cx="58737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9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8">
            <a:extLst>
              <a:ext uri="{FF2B5EF4-FFF2-40B4-BE49-F238E27FC236}">
                <a16:creationId xmlns:a16="http://schemas.microsoft.com/office/drawing/2014/main" id="{AE22180E-64C5-40D6-9E15-7BD1732C3126}"/>
              </a:ext>
            </a:extLst>
          </p:cNvPr>
          <p:cNvSpPr txBox="1"/>
          <p:nvPr/>
        </p:nvSpPr>
        <p:spPr>
          <a:xfrm>
            <a:off x="3603890" y="720930"/>
            <a:ext cx="7868107" cy="44812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sv-SE" sz="2800" dirty="0">
                <a:solidFill>
                  <a:srgbClr val="FFFFFF"/>
                </a:solidFill>
                <a:latin typeface="Arial" panose="020B0604020202020204"/>
              </a:rPr>
              <a:t>Om undersökningen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endParaRPr lang="sv-SE" sz="1400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Metod			Intervjuer inom ramen för en riksrepresentativ webbpanel</a:t>
            </a:r>
            <a:r>
              <a:rPr lang="sv-SE" sz="1400" dirty="0">
                <a:solidFill>
                  <a:srgbClr val="FFFFFF"/>
                </a:solidFill>
                <a:latin typeface="Arial" panose="020B0604020202020204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Målgrupp			</a:t>
            </a:r>
            <a:r>
              <a:rPr lang="sv-SE" sz="1400" dirty="0">
                <a:solidFill>
                  <a:srgbClr val="FFFFFF"/>
                </a:solidFill>
                <a:latin typeface="Arial" panose="020B0604020202020204"/>
              </a:rPr>
              <a:t>Allmänheten, 18-65 år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i="1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Antal intervjuer 		1017 intervjuer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Vägning			Resultatet är vägt med avseende på kön, ålder, region och 			partival.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endParaRPr lang="sv-SE" sz="1400" i="1" kern="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Fältperiod 			21 november – 4 december 2023</a:t>
            </a:r>
          </a:p>
          <a:p>
            <a:pPr marL="2514600" lvl="5" indent="-2286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Marlett" pitchFamily="2" charset="2"/>
              <a:buNone/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		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Ansvariga			Trä och möbelföretagen	Gustaf Edgren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defRPr/>
            </a:pPr>
            <a:r>
              <a:rPr lang="sv-SE" sz="1400" kern="0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				Demoskop			Per Hörnsten</a:t>
            </a:r>
            <a:endParaRPr lang="sv-SE" sz="1600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Placeholder 9" descr="A person and a child holding hands&#10;&#10;Description automatically generated">
            <a:extLst>
              <a:ext uri="{FF2B5EF4-FFF2-40B4-BE49-F238E27FC236}">
                <a16:creationId xmlns:a16="http://schemas.microsoft.com/office/drawing/2014/main" id="{8579BA31-0E89-1DE7-AC44-80176A4FA8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105" t="-2" r="36241" b="2"/>
          <a:stretch/>
        </p:blipFill>
        <p:spPr>
          <a:xfrm>
            <a:off x="523212" y="519797"/>
            <a:ext cx="2543175" cy="5818188"/>
          </a:xfrm>
        </p:spPr>
      </p:pic>
    </p:spTree>
    <p:extLst>
      <p:ext uri="{BB962C8B-B14F-4D97-AF65-F5344CB8AC3E}">
        <p14:creationId xmlns:p14="http://schemas.microsoft.com/office/powerpoint/2010/main" val="2777858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Trygghet och kriminalitet</a:t>
            </a:r>
          </a:p>
        </p:txBody>
      </p:sp>
    </p:spTree>
    <p:extLst>
      <p:ext uri="{BB962C8B-B14F-4D97-AF65-F5344CB8AC3E}">
        <p14:creationId xmlns:p14="http://schemas.microsoft.com/office/powerpoint/2010/main" val="303848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forest of trees in fog&#10;&#10;Description automatically generated">
            <a:extLst>
              <a:ext uri="{FF2B5EF4-FFF2-40B4-BE49-F238E27FC236}">
                <a16:creationId xmlns:a16="http://schemas.microsoft.com/office/drawing/2014/main" id="{2AD3A54A-B7D2-0771-3D70-744901589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Trygghet i sitt bostadsområde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Hur trygg känner du dig när du vistas utomhus i det område där du bor?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175214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0612D6-DA70-AEC4-ACCF-5B26261B7C80}"/>
              </a:ext>
            </a:extLst>
          </p:cNvPr>
          <p:cNvCxnSpPr/>
          <p:nvPr/>
        </p:nvCxnSpPr>
        <p:spPr>
          <a:xfrm>
            <a:off x="1127125" y="1981200"/>
            <a:ext cx="58737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E88D2DE-7B07-92CC-4FB6-EE76F5318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36967"/>
              </p:ext>
            </p:extLst>
          </p:nvPr>
        </p:nvGraphicFramePr>
        <p:xfrm>
          <a:off x="391648" y="1566916"/>
          <a:ext cx="2420721" cy="357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721">
                  <a:extLst>
                    <a:ext uri="{9D8B030D-6E8A-4147-A177-3AD203B41FA5}">
                      <a16:colId xmlns:a16="http://schemas.microsoft.com/office/drawing/2014/main" val="3884286591"/>
                    </a:ext>
                  </a:extLst>
                </a:gridCol>
              </a:tblGrid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880078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108245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</a:t>
                      </a:r>
                      <a:b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</a:br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945806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</a:t>
                      </a:r>
                      <a:b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</a:br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562794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</a:t>
                      </a:r>
                      <a:b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</a:br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209076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</a:t>
                      </a:r>
                      <a:b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</a:br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973177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531925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r"/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Annan typ </a:t>
                      </a:r>
                      <a:b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</a:br>
                      <a:r>
                        <a:rPr lang="sv-SE" sz="11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av 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2021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8A86E31-C08E-5C78-EC45-A2F7F8C7876E}"/>
              </a:ext>
            </a:extLst>
          </p:cNvPr>
          <p:cNvSpPr txBox="1"/>
          <p:nvPr/>
        </p:nvSpPr>
        <p:spPr>
          <a:xfrm rot="16200000">
            <a:off x="-1137568" y="3534598"/>
            <a:ext cx="4085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000" dirty="0">
                <a:solidFill>
                  <a:schemeClr val="accent4"/>
                </a:solidFill>
                <a:latin typeface="Arial Nova Light" panose="020B0304020202020204" pitchFamily="34" charset="0"/>
              </a:rPr>
              <a:t>Vilket av följande beskriver bäst det bostadsområde där du bor?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BA5A9C06-581A-4AEC-59D0-463F5F88C756}"/>
              </a:ext>
            </a:extLst>
          </p:cNvPr>
          <p:cNvSpPr/>
          <p:nvPr/>
        </p:nvSpPr>
        <p:spPr>
          <a:xfrm>
            <a:off x="1127125" y="2177306"/>
            <a:ext cx="216933" cy="2960805"/>
          </a:xfrm>
          <a:prstGeom prst="leftBrac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forest of trees in fog&#10;&#10;Description automatically generated">
            <a:extLst>
              <a:ext uri="{FF2B5EF4-FFF2-40B4-BE49-F238E27FC236}">
                <a16:creationId xmlns:a16="http://schemas.microsoft.com/office/drawing/2014/main" id="{173CC6E9-2EB9-C241-2ECB-4EF6A97D9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Trygghet i sitt bostadsområde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Hur trygg känner du dig när du vistas utomhus i det område där du bor?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759867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0612D6-DA70-AEC4-ACCF-5B26261B7C80}"/>
              </a:ext>
            </a:extLst>
          </p:cNvPr>
          <p:cNvCxnSpPr>
            <a:cxnSpLocks/>
          </p:cNvCxnSpPr>
          <p:nvPr/>
        </p:nvCxnSpPr>
        <p:spPr>
          <a:xfrm>
            <a:off x="1233889" y="2300690"/>
            <a:ext cx="57669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41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203D-1EA7-9136-BA03-592A73E25D3E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A road through a forest&#10;&#10;Description automatically generated">
            <a:extLst>
              <a:ext uri="{FF2B5EF4-FFF2-40B4-BE49-F238E27FC236}">
                <a16:creationId xmlns:a16="http://schemas.microsoft.com/office/drawing/2014/main" id="{BC0A2D81-16ED-8225-6D89-15D6357678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Trygghet i uppväxten i förhållande till hur man bodde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196B46-F642-0AD4-936A-B0FF636F84C1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7894F2-624B-69B0-9E74-45B99C7A6D94}"/>
              </a:ext>
            </a:extLst>
          </p:cNvPr>
          <p:cNvSpPr txBox="1"/>
          <p:nvPr/>
        </p:nvSpPr>
        <p:spPr>
          <a:xfrm>
            <a:off x="7866013" y="2177306"/>
            <a:ext cx="2479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Hur trygg kände du dig när du vistades utomhus i det området där du huvudsakligen växte upp?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5" name="Object 20">
            <a:extLst>
              <a:ext uri="{FF2B5EF4-FFF2-40B4-BE49-F238E27FC236}">
                <a16:creationId xmlns:a16="http://schemas.microsoft.com/office/drawing/2014/main" id="{37702243-4387-0C7F-ADED-10F55FD94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621419"/>
              </p:ext>
            </p:extLst>
          </p:nvPr>
        </p:nvGraphicFramePr>
        <p:xfrm>
          <a:off x="160020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AFA834-07FC-DA76-4330-C9FC39848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03618"/>
              </p:ext>
            </p:extLst>
          </p:nvPr>
        </p:nvGraphicFramePr>
        <p:xfrm>
          <a:off x="657169" y="1635540"/>
          <a:ext cx="1444609" cy="338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60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Enbart lägenhet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Enbart villa/radhus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Mestadels lägenhet </a:t>
                      </a:r>
                    </a:p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men också villa/radhus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Mestadels villa/radhus men också lägenhet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56475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Lika mycket i villa/radhus som i lägenhet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</a:tbl>
          </a:graphicData>
        </a:graphic>
      </p:graphicFrame>
      <p:sp>
        <p:nvSpPr>
          <p:cNvPr id="3" name="TextBox 15">
            <a:extLst>
              <a:ext uri="{FF2B5EF4-FFF2-40B4-BE49-F238E27FC236}">
                <a16:creationId xmlns:a16="http://schemas.microsoft.com/office/drawing/2014/main" id="{033F9B02-BF93-A8B5-B663-6D3098FB2898}"/>
              </a:ext>
            </a:extLst>
          </p:cNvPr>
          <p:cNvSpPr txBox="1"/>
          <p:nvPr/>
        </p:nvSpPr>
        <p:spPr>
          <a:xfrm rot="16200000">
            <a:off x="-1684623" y="3531523"/>
            <a:ext cx="4085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000" dirty="0">
                <a:solidFill>
                  <a:schemeClr val="accent4"/>
                </a:solidFill>
                <a:latin typeface="Arial Nova Light" panose="020B0304020202020204" pitchFamily="34" charset="0"/>
              </a:rPr>
              <a:t>I vilken typ av bostad växte du upp i?</a:t>
            </a:r>
          </a:p>
        </p:txBody>
      </p:sp>
      <p:sp>
        <p:nvSpPr>
          <p:cNvPr id="9" name="Left Brace 16">
            <a:extLst>
              <a:ext uri="{FF2B5EF4-FFF2-40B4-BE49-F238E27FC236}">
                <a16:creationId xmlns:a16="http://schemas.microsoft.com/office/drawing/2014/main" id="{C5926B8F-6C7B-1C67-AB7A-C2D2F9F93000}"/>
              </a:ext>
            </a:extLst>
          </p:cNvPr>
          <p:cNvSpPr/>
          <p:nvPr/>
        </p:nvSpPr>
        <p:spPr>
          <a:xfrm>
            <a:off x="580070" y="2174231"/>
            <a:ext cx="216933" cy="2960805"/>
          </a:xfrm>
          <a:prstGeom prst="leftBrac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36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203D-1EA7-9136-BA03-592A73E25D3E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 descr="A road through a forest&#10;&#10;Description automatically generated">
            <a:extLst>
              <a:ext uri="{FF2B5EF4-FFF2-40B4-BE49-F238E27FC236}">
                <a16:creationId xmlns:a16="http://schemas.microsoft.com/office/drawing/2014/main" id="{F8B1A8C2-BCC2-0514-C969-DCCD70E89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Varierade bostadsformers bidrag till minskad kriminalitet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196B46-F642-0AD4-936A-B0FF636F84C1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7894F2-624B-69B0-9E74-45B99C7A6D94}"/>
              </a:ext>
            </a:extLst>
          </p:cNvPr>
          <p:cNvSpPr txBox="1"/>
          <p:nvPr/>
        </p:nvSpPr>
        <p:spPr>
          <a:xfrm>
            <a:off x="7866013" y="2177306"/>
            <a:ext cx="24797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 vilken grad tror du att områden med mer varierade bostadsformer kan bidra till minskad kriminalitet …?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5" name="Object 20">
            <a:extLst>
              <a:ext uri="{FF2B5EF4-FFF2-40B4-BE49-F238E27FC236}">
                <a16:creationId xmlns:a16="http://schemas.microsoft.com/office/drawing/2014/main" id="{37702243-4387-0C7F-ADED-10F55FD94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62333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12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 descr="A road through a forest&#10;&#10;Description automatically generated">
            <a:extLst>
              <a:ext uri="{FF2B5EF4-FFF2-40B4-BE49-F238E27FC236}">
                <a16:creationId xmlns:a16="http://schemas.microsoft.com/office/drawing/2014/main" id="{208679EF-61D8-9DA0-A8DB-EE20B3E8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463403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Varierade bostadsformers bidrag till minskad kriminalitet</a:t>
            </a:r>
          </a:p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Kommuntillhörighet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 vilken grad tror du att områden med mer varierade bostadsformer kan bidra till minskad kriminalitet …?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771788"/>
              </p:ext>
            </p:extLst>
          </p:nvPr>
        </p:nvGraphicFramePr>
        <p:xfrm>
          <a:off x="109189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910AB20A-65F0-7287-9AFC-AD7D188091C4}"/>
              </a:ext>
            </a:extLst>
          </p:cNvPr>
          <p:cNvCxnSpPr>
            <a:cxnSpLocks/>
          </p:cNvCxnSpPr>
          <p:nvPr/>
        </p:nvCxnSpPr>
        <p:spPr>
          <a:xfrm>
            <a:off x="1055688" y="3369138"/>
            <a:ext cx="61464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0">
            <a:extLst>
              <a:ext uri="{FF2B5EF4-FFF2-40B4-BE49-F238E27FC236}">
                <a16:creationId xmlns:a16="http://schemas.microsoft.com/office/drawing/2014/main" id="{7949497B-FD4B-68E9-574E-6FEF9B404628}"/>
              </a:ext>
            </a:extLst>
          </p:cNvPr>
          <p:cNvSpPr txBox="1"/>
          <p:nvPr/>
        </p:nvSpPr>
        <p:spPr>
          <a:xfrm>
            <a:off x="-942813" y="2354144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accent4"/>
                </a:solidFill>
                <a:latin typeface="Arial Nova Light" panose="020B0304020202020204" pitchFamily="34" charset="0"/>
              </a:rPr>
              <a:t>I din kommun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A02C52F-8C67-3225-BDC1-BFD2AB30299B}"/>
              </a:ext>
            </a:extLst>
          </p:cNvPr>
          <p:cNvSpPr txBox="1"/>
          <p:nvPr/>
        </p:nvSpPr>
        <p:spPr>
          <a:xfrm>
            <a:off x="397066" y="4135844"/>
            <a:ext cx="9704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I Sverige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B682B1B-E9EB-1229-D1FF-2DC0CB938C93}"/>
              </a:ext>
            </a:extLst>
          </p:cNvPr>
          <p:cNvSpPr/>
          <p:nvPr/>
        </p:nvSpPr>
        <p:spPr>
          <a:xfrm>
            <a:off x="1217613" y="1754763"/>
            <a:ext cx="149867" cy="1460372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C2720A70-5A78-2D62-F308-F482030FE492}"/>
              </a:ext>
            </a:extLst>
          </p:cNvPr>
          <p:cNvSpPr/>
          <p:nvPr/>
        </p:nvSpPr>
        <p:spPr>
          <a:xfrm>
            <a:off x="1217613" y="3548633"/>
            <a:ext cx="149867" cy="1460372"/>
          </a:xfrm>
          <a:prstGeom prst="lef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6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F08CC19A-F8D6-2CE5-4731-C2F6A49D805A}"/>
              </a:ext>
            </a:extLst>
          </p:cNvPr>
          <p:cNvSpPr/>
          <p:nvPr/>
        </p:nvSpPr>
        <p:spPr>
          <a:xfrm>
            <a:off x="399686" y="1870541"/>
            <a:ext cx="5620114" cy="3707558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152186"/>
              </p:ext>
            </p:extLst>
          </p:nvPr>
        </p:nvGraphicFramePr>
        <p:xfrm>
          <a:off x="689586" y="1968733"/>
          <a:ext cx="5040313" cy="351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0A68F13F-B4E7-A812-5457-E559638B7DCE}"/>
              </a:ext>
            </a:extLst>
          </p:cNvPr>
          <p:cNvSpPr/>
          <p:nvPr/>
        </p:nvSpPr>
        <p:spPr>
          <a:xfrm>
            <a:off x="6172202" y="1870541"/>
            <a:ext cx="5620114" cy="3707558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75E7999-B097-EF7B-5D48-2845ECC33F5B}"/>
              </a:ext>
            </a:extLst>
          </p:cNvPr>
          <p:cNvSpPr txBox="1"/>
          <p:nvPr/>
        </p:nvSpPr>
        <p:spPr>
          <a:xfrm>
            <a:off x="1519254" y="1968733"/>
            <a:ext cx="3380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>
                <a:solidFill>
                  <a:schemeClr val="accent4"/>
                </a:solidFill>
                <a:latin typeface="Arial Nova Light" panose="020B0304020202020204" pitchFamily="34" charset="0"/>
              </a:rPr>
              <a:t>I din kommun</a:t>
            </a:r>
          </a:p>
        </p:txBody>
      </p:sp>
      <p:graphicFrame>
        <p:nvGraphicFramePr>
          <p:cNvPr id="13" name="Chart 8">
            <a:extLst>
              <a:ext uri="{FF2B5EF4-FFF2-40B4-BE49-F238E27FC236}">
                <a16:creationId xmlns:a16="http://schemas.microsoft.com/office/drawing/2014/main" id="{087C7F22-D522-1471-EC7C-14DBF4755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7566504"/>
              </p:ext>
            </p:extLst>
          </p:nvPr>
        </p:nvGraphicFramePr>
        <p:xfrm>
          <a:off x="6462102" y="1968733"/>
          <a:ext cx="5040313" cy="351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0">
            <a:extLst>
              <a:ext uri="{FF2B5EF4-FFF2-40B4-BE49-F238E27FC236}">
                <a16:creationId xmlns:a16="http://schemas.microsoft.com/office/drawing/2014/main" id="{18A4F809-14C1-9817-DAC3-063B4D8E1121}"/>
              </a:ext>
            </a:extLst>
          </p:cNvPr>
          <p:cNvSpPr txBox="1"/>
          <p:nvPr/>
        </p:nvSpPr>
        <p:spPr>
          <a:xfrm>
            <a:off x="7291770" y="1968733"/>
            <a:ext cx="3380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Arial Nova Light" panose="020B0304020202020204" pitchFamily="34" charset="0"/>
              </a:rPr>
              <a:t>I Sverige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6A096-904C-F9DC-434A-DB8459E43A62}"/>
              </a:ext>
            </a:extLst>
          </p:cNvPr>
          <p:cNvSpPr txBox="1"/>
          <p:nvPr/>
        </p:nvSpPr>
        <p:spPr>
          <a:xfrm>
            <a:off x="7810500" y="6140603"/>
            <a:ext cx="1980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  <a:latin typeface="+mj-lt"/>
              </a:rPr>
              <a:t>Fråga: I vilken grad tror du att områden med mer varierade bostadsformer kan bidra till minskad kriminalitet …?</a:t>
            </a:r>
          </a:p>
          <a:p>
            <a:endParaRPr lang="sv-SE" sz="800" dirty="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1BCD5-A48E-8BE7-2EC2-269A691F512F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Bas: Samtliga, 1017 intervjuer.</a:t>
            </a: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15FF159A-92A3-8B6C-CA24-05BF63850927}"/>
              </a:ext>
            </a:extLst>
          </p:cNvPr>
          <p:cNvSpPr txBox="1"/>
          <p:nvPr/>
        </p:nvSpPr>
        <p:spPr>
          <a:xfrm>
            <a:off x="1055688" y="463403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Varierade bostadsformers bidrag till minskad kriminalitet</a:t>
            </a:r>
          </a:p>
          <a:p>
            <a:pPr algn="ctr"/>
            <a:r>
              <a:rPr lang="sv-SE" sz="2800" dirty="0" err="1">
                <a:solidFill>
                  <a:schemeClr val="accent4"/>
                </a:solidFill>
                <a:latin typeface="Arial" panose="020B0604020202020204"/>
              </a:rPr>
              <a:t>Partisymapati</a:t>
            </a:r>
            <a:endParaRPr lang="sv-SE" sz="2800" dirty="0">
              <a:solidFill>
                <a:schemeClr val="accent4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7282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022739"/>
              </p:ext>
            </p:extLst>
          </p:nvPr>
        </p:nvGraphicFramePr>
        <p:xfrm>
          <a:off x="0" y="1551398"/>
          <a:ext cx="6702577" cy="447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20">
            <a:extLst>
              <a:ext uri="{FF2B5EF4-FFF2-40B4-BE49-F238E27FC236}">
                <a16:creationId xmlns:a16="http://schemas.microsoft.com/office/drawing/2014/main" id="{1FA8F699-F11C-3C05-D372-8F6CADA07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005697"/>
              </p:ext>
            </p:extLst>
          </p:nvPr>
        </p:nvGraphicFramePr>
        <p:xfrm>
          <a:off x="5615826" y="1551398"/>
          <a:ext cx="6702577" cy="447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0">
            <a:extLst>
              <a:ext uri="{FF2B5EF4-FFF2-40B4-BE49-F238E27FC236}">
                <a16:creationId xmlns:a16="http://schemas.microsoft.com/office/drawing/2014/main" id="{A3BD5790-6738-9B5E-FADA-71C27B184A18}"/>
              </a:ext>
            </a:extLst>
          </p:cNvPr>
          <p:cNvSpPr txBox="1"/>
          <p:nvPr/>
        </p:nvSpPr>
        <p:spPr>
          <a:xfrm>
            <a:off x="1847786" y="1382121"/>
            <a:ext cx="3380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>
                <a:solidFill>
                  <a:schemeClr val="accent4"/>
                </a:solidFill>
                <a:latin typeface="Arial Nova Light" panose="020B0304020202020204" pitchFamily="34" charset="0"/>
              </a:rPr>
              <a:t>I din kommun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2A470CB3-5B90-D82A-2E0C-F16E2AA7C79B}"/>
              </a:ext>
            </a:extLst>
          </p:cNvPr>
          <p:cNvSpPr txBox="1"/>
          <p:nvPr/>
        </p:nvSpPr>
        <p:spPr>
          <a:xfrm>
            <a:off x="7476705" y="1455025"/>
            <a:ext cx="3380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Arial Nova Light" panose="020B0304020202020204" pitchFamily="34" charset="0"/>
              </a:rPr>
              <a:t>I Sverige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BB871C-E6EF-38E1-7CF0-563E3B790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772797"/>
              </p:ext>
            </p:extLst>
          </p:nvPr>
        </p:nvGraphicFramePr>
        <p:xfrm>
          <a:off x="152251" y="1777921"/>
          <a:ext cx="1604629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</a:t>
                      </a:r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A5BC4E-1686-1F2A-70FD-D68D721A7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213186"/>
              </p:ext>
            </p:extLst>
          </p:nvPr>
        </p:nvGraphicFramePr>
        <p:xfrm>
          <a:off x="5768077" y="1793579"/>
          <a:ext cx="1604629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E0B3B60-B8A3-5A46-2847-53A3F2D53EF0}"/>
              </a:ext>
            </a:extLst>
          </p:cNvPr>
          <p:cNvSpPr txBox="1"/>
          <p:nvPr/>
        </p:nvSpPr>
        <p:spPr>
          <a:xfrm>
            <a:off x="7810500" y="6140603"/>
            <a:ext cx="1980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  <a:latin typeface="+mj-lt"/>
              </a:rPr>
              <a:t>Fråga: I vilken grad tror du att områden med mer varierade bostadsformer kan bidra till minskad kriminalitet …?</a:t>
            </a:r>
          </a:p>
          <a:p>
            <a:endParaRPr lang="sv-SE" sz="800" dirty="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4619E-DDBE-94EF-6BC0-DC9A7175888C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Bas: Samtliga, 1017 intervjuer.</a:t>
            </a:r>
          </a:p>
        </p:txBody>
      </p:sp>
      <p:sp>
        <p:nvSpPr>
          <p:cNvPr id="7" name="TextBox 48">
            <a:extLst>
              <a:ext uri="{FF2B5EF4-FFF2-40B4-BE49-F238E27FC236}">
                <a16:creationId xmlns:a16="http://schemas.microsoft.com/office/drawing/2014/main" id="{7F0153B0-265A-CCD0-C3E6-465A7CF027F5}"/>
              </a:ext>
            </a:extLst>
          </p:cNvPr>
          <p:cNvSpPr txBox="1"/>
          <p:nvPr/>
        </p:nvSpPr>
        <p:spPr>
          <a:xfrm>
            <a:off x="1055688" y="463403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Varierade bostadsformers bidrag till minskad kriminalitet</a:t>
            </a:r>
          </a:p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Bostadsområde</a:t>
            </a:r>
          </a:p>
        </p:txBody>
      </p:sp>
    </p:spTree>
    <p:extLst>
      <p:ext uri="{BB962C8B-B14F-4D97-AF65-F5344CB8AC3E}">
        <p14:creationId xmlns:p14="http://schemas.microsoft.com/office/powerpoint/2010/main" val="57061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Uppväxt</a:t>
            </a:r>
          </a:p>
        </p:txBody>
      </p:sp>
    </p:spTree>
    <p:extLst>
      <p:ext uri="{BB962C8B-B14F-4D97-AF65-F5344CB8AC3E}">
        <p14:creationId xmlns:p14="http://schemas.microsoft.com/office/powerpoint/2010/main" val="39392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096757-3F65-4AA7-255E-3A4A9DAE5911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icture 1" descr="A forest of trees in fog&#10;&#10;Description automatically generated">
            <a:extLst>
              <a:ext uri="{FF2B5EF4-FFF2-40B4-BE49-F238E27FC236}">
                <a16:creationId xmlns:a16="http://schemas.microsoft.com/office/drawing/2014/main" id="{5B1CC549-12F8-C383-9786-15C558BCE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85FF-6BB9-13E8-79B2-FF92A4F53F6A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Uppväxt boende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525928"/>
              </p:ext>
            </p:extLst>
          </p:nvPr>
        </p:nvGraphicFramePr>
        <p:xfrm>
          <a:off x="1055687" y="1279901"/>
          <a:ext cx="6145213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585EE8-DEF4-85FE-94C4-5EB86A6477C8}"/>
              </a:ext>
            </a:extLst>
          </p:cNvPr>
          <p:cNvSpPr txBox="1"/>
          <p:nvPr/>
        </p:nvSpPr>
        <p:spPr>
          <a:xfrm>
            <a:off x="7866013" y="2177306"/>
            <a:ext cx="247976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I vilken typ av bostad växte du upp i? 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195543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Boendeområde </a:t>
            </a:r>
          </a:p>
        </p:txBody>
      </p:sp>
    </p:spTree>
    <p:extLst>
      <p:ext uri="{BB962C8B-B14F-4D97-AF65-F5344CB8AC3E}">
        <p14:creationId xmlns:p14="http://schemas.microsoft.com/office/powerpoint/2010/main" val="2769892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535971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Boendetyp under uppväxt vs nuvarande bostadsområde</a:t>
            </a:r>
          </a:p>
        </p:txBody>
      </p:sp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42396946-E137-A077-450A-5C890ABC6BA4}"/>
              </a:ext>
            </a:extLst>
          </p:cNvPr>
          <p:cNvSpPr/>
          <p:nvPr/>
        </p:nvSpPr>
        <p:spPr>
          <a:xfrm>
            <a:off x="4420710" y="3665645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7">
            <a:extLst>
              <a:ext uri="{FF2B5EF4-FFF2-40B4-BE49-F238E27FC236}">
                <a16:creationId xmlns:a16="http://schemas.microsoft.com/office/drawing/2014/main" id="{1E129FDF-5415-2DC4-6D59-AF4FFCDDFF1F}"/>
              </a:ext>
            </a:extLst>
          </p:cNvPr>
          <p:cNvSpPr/>
          <p:nvPr/>
        </p:nvSpPr>
        <p:spPr>
          <a:xfrm>
            <a:off x="8154989" y="122520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965A2BE8-CADE-5E17-6C3D-B32F1FCA7AAC}"/>
              </a:ext>
            </a:extLst>
          </p:cNvPr>
          <p:cNvSpPr/>
          <p:nvPr/>
        </p:nvSpPr>
        <p:spPr>
          <a:xfrm>
            <a:off x="688975" y="3648301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B4AEACE6-5CCE-DB0C-23E4-70DDF379E221}"/>
              </a:ext>
            </a:extLst>
          </p:cNvPr>
          <p:cNvSpPr/>
          <p:nvPr/>
        </p:nvSpPr>
        <p:spPr>
          <a:xfrm>
            <a:off x="4414363" y="1234378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899ED3AA-00E9-9ED6-4378-DE251CD7CFD8}"/>
              </a:ext>
            </a:extLst>
          </p:cNvPr>
          <p:cNvSpPr/>
          <p:nvPr/>
        </p:nvSpPr>
        <p:spPr>
          <a:xfrm>
            <a:off x="688975" y="122520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7C002AF-97B7-DB00-AB1A-412570979428}"/>
              </a:ext>
            </a:extLst>
          </p:cNvPr>
          <p:cNvSpPr txBox="1"/>
          <p:nvPr/>
        </p:nvSpPr>
        <p:spPr>
          <a:xfrm>
            <a:off x="617538" y="1314272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innerstadsområde idag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84606D8-4749-1BCE-342D-F6E02E3E2563}"/>
              </a:ext>
            </a:extLst>
          </p:cNvPr>
          <p:cNvSpPr txBox="1"/>
          <p:nvPr/>
        </p:nvSpPr>
        <p:spPr>
          <a:xfrm>
            <a:off x="4475163" y="1335219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ytterstadsområde m. </a:t>
            </a:r>
            <a:r>
              <a:rPr lang="sv-SE" sz="1100" dirty="0">
                <a:solidFill>
                  <a:schemeClr val="bg1"/>
                </a:solidFill>
                <a:latin typeface="Arial Nova Light" panose="020B0304020202020204" pitchFamily="34" charset="0"/>
              </a:rPr>
              <a:t>mestadels lägenheter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136CD02-CB56-764A-3241-D594A6A2E679}"/>
              </a:ext>
            </a:extLst>
          </p:cNvPr>
          <p:cNvSpPr txBox="1"/>
          <p:nvPr/>
        </p:nvSpPr>
        <p:spPr>
          <a:xfrm>
            <a:off x="8068867" y="1314272"/>
            <a:ext cx="3686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ytterstadsområde m. </a:t>
            </a:r>
            <a:r>
              <a:rPr lang="sv-SE" sz="1100" dirty="0">
                <a:solidFill>
                  <a:schemeClr val="bg1"/>
                </a:solidFill>
                <a:latin typeface="Arial Nova Light" panose="020B0304020202020204" pitchFamily="34" charset="0"/>
              </a:rPr>
              <a:t>mestadels villor/radhus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BECACD1-0043-D08B-6556-530BE16723BC}"/>
              </a:ext>
            </a:extLst>
          </p:cNvPr>
          <p:cNvSpPr txBox="1"/>
          <p:nvPr/>
        </p:nvSpPr>
        <p:spPr>
          <a:xfrm>
            <a:off x="643413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område m. </a:t>
            </a:r>
            <a:r>
              <a:rPr lang="sv-SE" sz="1100" dirty="0">
                <a:solidFill>
                  <a:schemeClr val="bg1"/>
                </a:solidFill>
                <a:latin typeface="Arial Nova Light" panose="020B0304020202020204" pitchFamily="34" charset="0"/>
              </a:rPr>
              <a:t>mestadels lägenheter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FC2F8DFC-22A5-584E-EA8C-DCF74DBB3A0A}"/>
              </a:ext>
            </a:extLst>
          </p:cNvPr>
          <p:cNvSpPr txBox="1"/>
          <p:nvPr/>
        </p:nvSpPr>
        <p:spPr>
          <a:xfrm>
            <a:off x="4375148" y="380584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område m. </a:t>
            </a:r>
            <a:r>
              <a:rPr lang="sv-SE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medstadels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 villor/radhus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B31D1EF6-1AEA-9158-7477-071098A18D1F}"/>
              </a:ext>
            </a:extLst>
          </p:cNvPr>
          <p:cNvSpPr/>
          <p:nvPr/>
        </p:nvSpPr>
        <p:spPr>
          <a:xfrm>
            <a:off x="8113230" y="3674715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44A830DF-B93D-3F13-C8C6-E969925EB184}"/>
              </a:ext>
            </a:extLst>
          </p:cNvPr>
          <p:cNvSpPr txBox="1"/>
          <p:nvPr/>
        </p:nvSpPr>
        <p:spPr>
          <a:xfrm>
            <a:off x="8067668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glesbygdsområde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C0B4D23D-8C58-D3F0-79F4-1B861A424D3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Fråga: I vilken typ av bostad växte du upp i?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F6609E6B-DE84-8DF9-AF6E-729ED3D4D614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Bas: Samtliga, 1017 intervjuer.</a:t>
            </a:r>
          </a:p>
        </p:txBody>
      </p:sp>
      <p:graphicFrame>
        <p:nvGraphicFramePr>
          <p:cNvPr id="24" name="Chart 8">
            <a:extLst>
              <a:ext uri="{FF2B5EF4-FFF2-40B4-BE49-F238E27FC236}">
                <a16:creationId xmlns:a16="http://schemas.microsoft.com/office/drawing/2014/main" id="{4812276D-E855-E22F-62AB-1B4BD3C80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571690"/>
              </p:ext>
            </p:extLst>
          </p:nvPr>
        </p:nvGraphicFramePr>
        <p:xfrm>
          <a:off x="662379" y="1413650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Chart 8">
            <a:extLst>
              <a:ext uri="{FF2B5EF4-FFF2-40B4-BE49-F238E27FC236}">
                <a16:creationId xmlns:a16="http://schemas.microsoft.com/office/drawing/2014/main" id="{767175D1-4C1E-791A-7FEE-F2E24134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117766"/>
              </p:ext>
            </p:extLst>
          </p:nvPr>
        </p:nvGraphicFramePr>
        <p:xfrm>
          <a:off x="4465640" y="1422915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8">
            <a:extLst>
              <a:ext uri="{FF2B5EF4-FFF2-40B4-BE49-F238E27FC236}">
                <a16:creationId xmlns:a16="http://schemas.microsoft.com/office/drawing/2014/main" id="{F6556027-1133-1D20-5FB6-C42D0EDD8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804617"/>
              </p:ext>
            </p:extLst>
          </p:nvPr>
        </p:nvGraphicFramePr>
        <p:xfrm>
          <a:off x="8139751" y="1432700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8">
            <a:extLst>
              <a:ext uri="{FF2B5EF4-FFF2-40B4-BE49-F238E27FC236}">
                <a16:creationId xmlns:a16="http://schemas.microsoft.com/office/drawing/2014/main" id="{C1E3A9F4-08AE-72D0-59D5-95E464B8C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723423"/>
              </p:ext>
            </p:extLst>
          </p:nvPr>
        </p:nvGraphicFramePr>
        <p:xfrm>
          <a:off x="692546" y="3945724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8">
            <a:extLst>
              <a:ext uri="{FF2B5EF4-FFF2-40B4-BE49-F238E27FC236}">
                <a16:creationId xmlns:a16="http://schemas.microsoft.com/office/drawing/2014/main" id="{958F4169-AE05-7E0D-8C96-B349471C1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602252"/>
              </p:ext>
            </p:extLst>
          </p:nvPr>
        </p:nvGraphicFramePr>
        <p:xfrm>
          <a:off x="4390182" y="3854029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8">
            <a:extLst>
              <a:ext uri="{FF2B5EF4-FFF2-40B4-BE49-F238E27FC236}">
                <a16:creationId xmlns:a16="http://schemas.microsoft.com/office/drawing/2014/main" id="{F9E29A1C-28BE-D365-0854-7E9288161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49241"/>
              </p:ext>
            </p:extLst>
          </p:nvPr>
        </p:nvGraphicFramePr>
        <p:xfrm>
          <a:off x="8067668" y="3859625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2127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42396946-E137-A077-450A-5C890ABC6BA4}"/>
              </a:ext>
            </a:extLst>
          </p:cNvPr>
          <p:cNvSpPr/>
          <p:nvPr/>
        </p:nvSpPr>
        <p:spPr>
          <a:xfrm>
            <a:off x="6326953" y="3657568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8">
            <a:extLst>
              <a:ext uri="{FF2B5EF4-FFF2-40B4-BE49-F238E27FC236}">
                <a16:creationId xmlns:a16="http://schemas.microsoft.com/office/drawing/2014/main" id="{958F4169-AE05-7E0D-8C96-B349471C1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80257"/>
              </p:ext>
            </p:extLst>
          </p:nvPr>
        </p:nvGraphicFramePr>
        <p:xfrm>
          <a:off x="6296425" y="3845952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535971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bg1"/>
                </a:solidFill>
                <a:latin typeface="Arial" panose="020B0604020202020204"/>
              </a:rPr>
              <a:t>Boendetyp under uppväxt vs nuvarande bostadsform</a:t>
            </a:r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965A2BE8-CADE-5E17-6C3D-B32F1FCA7AAC}"/>
              </a:ext>
            </a:extLst>
          </p:cNvPr>
          <p:cNvSpPr/>
          <p:nvPr/>
        </p:nvSpPr>
        <p:spPr>
          <a:xfrm>
            <a:off x="2369927" y="367283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B4AEACE6-5CCE-DB0C-23E4-70DDF379E221}"/>
              </a:ext>
            </a:extLst>
          </p:cNvPr>
          <p:cNvSpPr/>
          <p:nvPr/>
        </p:nvSpPr>
        <p:spPr>
          <a:xfrm>
            <a:off x="6320606" y="1226301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899ED3AA-00E9-9ED6-4378-DE251CD7CFD8}"/>
              </a:ext>
            </a:extLst>
          </p:cNvPr>
          <p:cNvSpPr/>
          <p:nvPr/>
        </p:nvSpPr>
        <p:spPr>
          <a:xfrm>
            <a:off x="2369927" y="1249735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84606D8-4749-1BCE-342D-F6E02E3E2563}"/>
              </a:ext>
            </a:extLst>
          </p:cNvPr>
          <p:cNvSpPr txBox="1"/>
          <p:nvPr/>
        </p:nvSpPr>
        <p:spPr>
          <a:xfrm>
            <a:off x="6381406" y="1327142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bostadsrätt idag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BECACD1-0043-D08B-6556-530BE16723BC}"/>
              </a:ext>
            </a:extLst>
          </p:cNvPr>
          <p:cNvSpPr txBox="1"/>
          <p:nvPr/>
        </p:nvSpPr>
        <p:spPr>
          <a:xfrm>
            <a:off x="2324365" y="3839451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villa idag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FC2F8DFC-22A5-584E-EA8C-DCF74DBB3A0A}"/>
              </a:ext>
            </a:extLst>
          </p:cNvPr>
          <p:cNvSpPr txBox="1"/>
          <p:nvPr/>
        </p:nvSpPr>
        <p:spPr>
          <a:xfrm>
            <a:off x="6281391" y="3797772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Bor i radhus idag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C0B4D23D-8C58-D3F0-79F4-1B861A424D3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Fråga: I vilken typ av bostad växte du upp i?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F6609E6B-DE84-8DF9-AF6E-729ED3D4D614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Bas: Samtliga, 1017 intervjuer.</a:t>
            </a:r>
          </a:p>
        </p:txBody>
      </p:sp>
      <p:graphicFrame>
        <p:nvGraphicFramePr>
          <p:cNvPr id="24" name="Chart 8">
            <a:extLst>
              <a:ext uri="{FF2B5EF4-FFF2-40B4-BE49-F238E27FC236}">
                <a16:creationId xmlns:a16="http://schemas.microsoft.com/office/drawing/2014/main" id="{4812276D-E855-E22F-62AB-1B4BD3C80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862930"/>
              </p:ext>
            </p:extLst>
          </p:nvPr>
        </p:nvGraphicFramePr>
        <p:xfrm>
          <a:off x="2343331" y="1438182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8">
            <a:extLst>
              <a:ext uri="{FF2B5EF4-FFF2-40B4-BE49-F238E27FC236}">
                <a16:creationId xmlns:a16="http://schemas.microsoft.com/office/drawing/2014/main" id="{767175D1-4C1E-791A-7FEE-F2E24134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559399"/>
              </p:ext>
            </p:extLst>
          </p:nvPr>
        </p:nvGraphicFramePr>
        <p:xfrm>
          <a:off x="6371883" y="1414838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8">
            <a:extLst>
              <a:ext uri="{FF2B5EF4-FFF2-40B4-BE49-F238E27FC236}">
                <a16:creationId xmlns:a16="http://schemas.microsoft.com/office/drawing/2014/main" id="{C1E3A9F4-08AE-72D0-59D5-95E464B8C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128153"/>
              </p:ext>
            </p:extLst>
          </p:nvPr>
        </p:nvGraphicFramePr>
        <p:xfrm>
          <a:off x="2373498" y="3970256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2">
            <a:extLst>
              <a:ext uri="{FF2B5EF4-FFF2-40B4-BE49-F238E27FC236}">
                <a16:creationId xmlns:a16="http://schemas.microsoft.com/office/drawing/2014/main" id="{27C002AF-97B7-DB00-AB1A-412570979428}"/>
              </a:ext>
            </a:extLst>
          </p:cNvPr>
          <p:cNvSpPr txBox="1"/>
          <p:nvPr/>
        </p:nvSpPr>
        <p:spPr>
          <a:xfrm>
            <a:off x="2298490" y="1338804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bg1"/>
                </a:solidFill>
                <a:latin typeface="Arial Nova Light" panose="020B0304020202020204" pitchFamily="34" charset="0"/>
              </a:rPr>
              <a:t>Bor i hyresrätt idag</a:t>
            </a:r>
          </a:p>
        </p:txBody>
      </p:sp>
    </p:spTree>
    <p:extLst>
      <p:ext uri="{BB962C8B-B14F-4D97-AF65-F5344CB8AC3E}">
        <p14:creationId xmlns:p14="http://schemas.microsoft.com/office/powerpoint/2010/main" val="1056734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2749174"/>
            <a:ext cx="7868107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Stimulering av bostadsbyggande</a:t>
            </a:r>
          </a:p>
        </p:txBody>
      </p:sp>
    </p:spTree>
    <p:extLst>
      <p:ext uri="{BB962C8B-B14F-4D97-AF65-F5344CB8AC3E}">
        <p14:creationId xmlns:p14="http://schemas.microsoft.com/office/powerpoint/2010/main" val="123954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096757-3F65-4AA7-255E-3A4A9DAE5911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forest of trees in fog&#10;&#10;Description automatically generated">
            <a:extLst>
              <a:ext uri="{FF2B5EF4-FFF2-40B4-BE49-F238E27FC236}">
                <a16:creationId xmlns:a16="http://schemas.microsoft.com/office/drawing/2014/main" id="{F53F3743-75B5-4166-A854-E6532B835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85FF-6BB9-13E8-79B2-FF92A4F53F6A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Politikens stimulans av byggandet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85EE8-DEF4-85FE-94C4-5EB86A6477C8}"/>
              </a:ext>
            </a:extLst>
          </p:cNvPr>
          <p:cNvSpPr txBox="1"/>
          <p:nvPr/>
        </p:nvSpPr>
        <p:spPr>
          <a:xfrm>
            <a:off x="7866013" y="2177306"/>
            <a:ext cx="2479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Tycker du att regering och riksdag gör tillräckligt för att stimulera byggandet av…? 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ABE7A09F-5A12-0CE0-AE7F-2D4574212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691310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055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723499" y="322348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Politikens stimulans av byggandet</a:t>
            </a:r>
          </a:p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Partisympati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  <a:latin typeface="Arial Nova Light" panose="020B0304020202020204" pitchFamily="34" charset="0"/>
              </a:rPr>
              <a:t>Fråga: Tycker du att regering och riksdag gör tillräckligt för att stimulera byggandet av…?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846176" y="1219939"/>
            <a:ext cx="5129220" cy="2210076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7E4CDE81-60E3-C5D0-D501-D2DF59FD793B}"/>
              </a:ext>
            </a:extLst>
          </p:cNvPr>
          <p:cNvSpPr/>
          <p:nvPr/>
        </p:nvSpPr>
        <p:spPr>
          <a:xfrm>
            <a:off x="846176" y="3608134"/>
            <a:ext cx="5129220" cy="2210076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03BB109D-CCF9-1F6D-6DFA-1374636EC09B}"/>
              </a:ext>
            </a:extLst>
          </p:cNvPr>
          <p:cNvSpPr/>
          <p:nvPr/>
        </p:nvSpPr>
        <p:spPr>
          <a:xfrm>
            <a:off x="6274110" y="1219939"/>
            <a:ext cx="5129220" cy="2210076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110A5C13-09E8-653C-1006-00DE40B2F717}"/>
              </a:ext>
            </a:extLst>
          </p:cNvPr>
          <p:cNvSpPr/>
          <p:nvPr/>
        </p:nvSpPr>
        <p:spPr>
          <a:xfrm>
            <a:off x="6274110" y="3603665"/>
            <a:ext cx="5129220" cy="2210076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1704975" y="1341752"/>
            <a:ext cx="368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</a:rPr>
              <a:t>Fristående villor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7125922" y="3732091"/>
            <a:ext cx="3559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Bostadsrätter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36E2628-9153-D793-F726-DF60CDD89572}"/>
              </a:ext>
            </a:extLst>
          </p:cNvPr>
          <p:cNvSpPr txBox="1"/>
          <p:nvPr/>
        </p:nvSpPr>
        <p:spPr>
          <a:xfrm>
            <a:off x="7054104" y="1351405"/>
            <a:ext cx="368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</a:rPr>
              <a:t>Radhus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BF096D00-718B-92A9-1BAF-A582773B0233}"/>
              </a:ext>
            </a:extLst>
          </p:cNvPr>
          <p:cNvSpPr txBox="1"/>
          <p:nvPr/>
        </p:nvSpPr>
        <p:spPr>
          <a:xfrm>
            <a:off x="1624847" y="3732092"/>
            <a:ext cx="3686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</a:rPr>
              <a:t>Hyresrätter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Bas: Samtliga, 1017 intervjuer.</a:t>
            </a: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5BAB9ED4-BE4A-65A5-01CE-6A094B1540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072997"/>
              </p:ext>
            </p:extLst>
          </p:nvPr>
        </p:nvGraphicFramePr>
        <p:xfrm>
          <a:off x="914400" y="1491609"/>
          <a:ext cx="5003491" cy="221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098D370-2FC6-18B9-F582-E161D9979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713" y="2965454"/>
            <a:ext cx="412364" cy="4123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0463FE-5A4E-2DE4-A633-451D1CE9A9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398" y="3003114"/>
            <a:ext cx="404472" cy="3672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8DD4E3-BA07-66EB-68C3-412F759891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572" y="2994793"/>
            <a:ext cx="356221" cy="356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28650F-056E-0CF6-886A-EE82BEAB1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601" y="2990513"/>
            <a:ext cx="356220" cy="3754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0FBCFC-3C47-A4CF-7C36-8AC5D6B910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69" y="2983987"/>
            <a:ext cx="356220" cy="364934"/>
          </a:xfrm>
          <a:prstGeom prst="rect">
            <a:avLst/>
          </a:prstGeom>
        </p:spPr>
      </p:pic>
      <p:graphicFrame>
        <p:nvGraphicFramePr>
          <p:cNvPr id="60" name="Object 3">
            <a:extLst>
              <a:ext uri="{FF2B5EF4-FFF2-40B4-BE49-F238E27FC236}">
                <a16:creationId xmlns:a16="http://schemas.microsoft.com/office/drawing/2014/main" id="{4B42D925-99D8-482A-A426-2D19CD083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581404"/>
              </p:ext>
            </p:extLst>
          </p:nvPr>
        </p:nvGraphicFramePr>
        <p:xfrm>
          <a:off x="6302410" y="1543003"/>
          <a:ext cx="5003491" cy="221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5EDBF0AD-2B7A-848A-88F7-14E064B6D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723" y="3016848"/>
            <a:ext cx="412364" cy="4123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BBF50F-A0BE-E748-0CF4-700D37463C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869" y="3048247"/>
            <a:ext cx="404472" cy="36729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7053EA3-968E-BEFA-14C0-4B4E74F931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168" y="3033122"/>
            <a:ext cx="356221" cy="35625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9878B77-86CA-BA5C-F4E7-092EEB3585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535" y="3028783"/>
            <a:ext cx="356220" cy="3754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128DE1D-1969-B87A-9FB9-5128C69C23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751" y="3028783"/>
            <a:ext cx="356220" cy="36493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6B2B5FBF-4B0A-14E5-406E-4237CE148942}"/>
              </a:ext>
            </a:extLst>
          </p:cNvPr>
          <p:cNvSpPr/>
          <p:nvPr/>
        </p:nvSpPr>
        <p:spPr>
          <a:xfrm>
            <a:off x="9440991" y="1691145"/>
            <a:ext cx="112378" cy="10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391F0AA-1E3B-2090-CA9D-32E9272EA292}"/>
              </a:ext>
            </a:extLst>
          </p:cNvPr>
          <p:cNvSpPr/>
          <p:nvPr/>
        </p:nvSpPr>
        <p:spPr>
          <a:xfrm>
            <a:off x="10286113" y="1691145"/>
            <a:ext cx="112378" cy="1085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315AB57-C33A-EA6D-453B-8286C7D8041B}"/>
              </a:ext>
            </a:extLst>
          </p:cNvPr>
          <p:cNvSpPr txBox="1"/>
          <p:nvPr/>
        </p:nvSpPr>
        <p:spPr>
          <a:xfrm>
            <a:off x="9491297" y="1616659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7CF3398-5FDE-85C8-B67C-89E5BCB9BDA2}"/>
              </a:ext>
            </a:extLst>
          </p:cNvPr>
          <p:cNvSpPr txBox="1"/>
          <p:nvPr/>
        </p:nvSpPr>
        <p:spPr>
          <a:xfrm>
            <a:off x="10357535" y="1616659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Otillräckligt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F728B19-B555-FF99-CC58-587B6FC89429}"/>
              </a:ext>
            </a:extLst>
          </p:cNvPr>
          <p:cNvSpPr/>
          <p:nvPr/>
        </p:nvSpPr>
        <p:spPr>
          <a:xfrm>
            <a:off x="4011550" y="1673467"/>
            <a:ext cx="112378" cy="10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74A107-4197-09A0-BCED-CFA50C8BF338}"/>
              </a:ext>
            </a:extLst>
          </p:cNvPr>
          <p:cNvSpPr/>
          <p:nvPr/>
        </p:nvSpPr>
        <p:spPr>
          <a:xfrm>
            <a:off x="4856672" y="1673467"/>
            <a:ext cx="112378" cy="1085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3A72909-088A-AEBC-18B7-C7BE8C43D272}"/>
              </a:ext>
            </a:extLst>
          </p:cNvPr>
          <p:cNvSpPr txBox="1"/>
          <p:nvPr/>
        </p:nvSpPr>
        <p:spPr>
          <a:xfrm>
            <a:off x="4061856" y="1598981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AEFC633-C4E9-BE5F-DA7C-8205E6FCA55D}"/>
              </a:ext>
            </a:extLst>
          </p:cNvPr>
          <p:cNvSpPr txBox="1"/>
          <p:nvPr/>
        </p:nvSpPr>
        <p:spPr>
          <a:xfrm>
            <a:off x="4928094" y="1598981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Otillräckligt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99" name="Object 3">
            <a:extLst>
              <a:ext uri="{FF2B5EF4-FFF2-40B4-BE49-F238E27FC236}">
                <a16:creationId xmlns:a16="http://schemas.microsoft.com/office/drawing/2014/main" id="{480090DF-D8B6-CCA6-4A62-FE896707B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671754"/>
              </p:ext>
            </p:extLst>
          </p:nvPr>
        </p:nvGraphicFramePr>
        <p:xfrm>
          <a:off x="6345204" y="3921766"/>
          <a:ext cx="5003491" cy="221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00" name="Picture 63">
            <a:extLst>
              <a:ext uri="{FF2B5EF4-FFF2-40B4-BE49-F238E27FC236}">
                <a16:creationId xmlns:a16="http://schemas.microsoft.com/office/drawing/2014/main" id="{F81B4E42-F55B-4122-B0E8-2601E1B8F3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517" y="5395611"/>
            <a:ext cx="412364" cy="412364"/>
          </a:xfrm>
          <a:prstGeom prst="rect">
            <a:avLst/>
          </a:prstGeom>
        </p:spPr>
      </p:pic>
      <p:pic>
        <p:nvPicPr>
          <p:cNvPr id="101" name="Picture 76">
            <a:extLst>
              <a:ext uri="{FF2B5EF4-FFF2-40B4-BE49-F238E27FC236}">
                <a16:creationId xmlns:a16="http://schemas.microsoft.com/office/drawing/2014/main" id="{B7E6178F-749C-2BD3-4CCD-79F1B54E86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143" y="5427010"/>
            <a:ext cx="404472" cy="367295"/>
          </a:xfrm>
          <a:prstGeom prst="rect">
            <a:avLst/>
          </a:prstGeom>
        </p:spPr>
      </p:pic>
      <p:pic>
        <p:nvPicPr>
          <p:cNvPr id="102" name="Picture 77">
            <a:extLst>
              <a:ext uri="{FF2B5EF4-FFF2-40B4-BE49-F238E27FC236}">
                <a16:creationId xmlns:a16="http://schemas.microsoft.com/office/drawing/2014/main" id="{1E76517F-F0D7-452D-582B-2748388D7C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580" y="5427010"/>
            <a:ext cx="356221" cy="356255"/>
          </a:xfrm>
          <a:prstGeom prst="rect">
            <a:avLst/>
          </a:prstGeom>
        </p:spPr>
      </p:pic>
      <p:pic>
        <p:nvPicPr>
          <p:cNvPr id="103" name="Picture 78">
            <a:extLst>
              <a:ext uri="{FF2B5EF4-FFF2-40B4-BE49-F238E27FC236}">
                <a16:creationId xmlns:a16="http://schemas.microsoft.com/office/drawing/2014/main" id="{1766FEC9-2BD7-9815-8253-AD53496B70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840" y="5407789"/>
            <a:ext cx="356220" cy="375476"/>
          </a:xfrm>
          <a:prstGeom prst="rect">
            <a:avLst/>
          </a:prstGeom>
        </p:spPr>
      </p:pic>
      <p:pic>
        <p:nvPicPr>
          <p:cNvPr id="104" name="Picture 79">
            <a:extLst>
              <a:ext uri="{FF2B5EF4-FFF2-40B4-BE49-F238E27FC236}">
                <a16:creationId xmlns:a16="http://schemas.microsoft.com/office/drawing/2014/main" id="{B62D3705-F209-D697-8FD5-EBF29A1E10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100" y="5384488"/>
            <a:ext cx="356220" cy="364934"/>
          </a:xfrm>
          <a:prstGeom prst="rect">
            <a:avLst/>
          </a:prstGeom>
        </p:spPr>
      </p:pic>
      <p:sp>
        <p:nvSpPr>
          <p:cNvPr id="105" name="Rectangle 80">
            <a:extLst>
              <a:ext uri="{FF2B5EF4-FFF2-40B4-BE49-F238E27FC236}">
                <a16:creationId xmlns:a16="http://schemas.microsoft.com/office/drawing/2014/main" id="{B0E0EDE3-AA30-01C0-C7AE-59DA0BF7CC44}"/>
              </a:ext>
            </a:extLst>
          </p:cNvPr>
          <p:cNvSpPr/>
          <p:nvPr/>
        </p:nvSpPr>
        <p:spPr>
          <a:xfrm>
            <a:off x="9483785" y="4069908"/>
            <a:ext cx="112378" cy="10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106" name="Rectangle 81">
            <a:extLst>
              <a:ext uri="{FF2B5EF4-FFF2-40B4-BE49-F238E27FC236}">
                <a16:creationId xmlns:a16="http://schemas.microsoft.com/office/drawing/2014/main" id="{9C57D353-4699-FCB6-2591-ACE55328A528}"/>
              </a:ext>
            </a:extLst>
          </p:cNvPr>
          <p:cNvSpPr/>
          <p:nvPr/>
        </p:nvSpPr>
        <p:spPr>
          <a:xfrm>
            <a:off x="10328907" y="4069908"/>
            <a:ext cx="112378" cy="1085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107" name="TextBox 82">
            <a:extLst>
              <a:ext uri="{FF2B5EF4-FFF2-40B4-BE49-F238E27FC236}">
                <a16:creationId xmlns:a16="http://schemas.microsoft.com/office/drawing/2014/main" id="{E995CB8E-0F14-8A84-49F7-77EAA17D9609}"/>
              </a:ext>
            </a:extLst>
          </p:cNvPr>
          <p:cNvSpPr txBox="1"/>
          <p:nvPr/>
        </p:nvSpPr>
        <p:spPr>
          <a:xfrm>
            <a:off x="9534091" y="3995422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8" name="TextBox 83">
            <a:extLst>
              <a:ext uri="{FF2B5EF4-FFF2-40B4-BE49-F238E27FC236}">
                <a16:creationId xmlns:a16="http://schemas.microsoft.com/office/drawing/2014/main" id="{A61A3D95-29DC-E36F-9007-9AD8718E74E8}"/>
              </a:ext>
            </a:extLst>
          </p:cNvPr>
          <p:cNvSpPr txBox="1"/>
          <p:nvPr/>
        </p:nvSpPr>
        <p:spPr>
          <a:xfrm>
            <a:off x="10400329" y="3995422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Otillräckligt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109" name="Object 3">
            <a:extLst>
              <a:ext uri="{FF2B5EF4-FFF2-40B4-BE49-F238E27FC236}">
                <a16:creationId xmlns:a16="http://schemas.microsoft.com/office/drawing/2014/main" id="{6B4B7164-C47E-E31A-4BB6-5E496ABD9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880949"/>
              </p:ext>
            </p:extLst>
          </p:nvPr>
        </p:nvGraphicFramePr>
        <p:xfrm>
          <a:off x="972099" y="3930526"/>
          <a:ext cx="5003491" cy="221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10" name="Picture 13">
            <a:extLst>
              <a:ext uri="{FF2B5EF4-FFF2-40B4-BE49-F238E27FC236}">
                <a16:creationId xmlns:a16="http://schemas.microsoft.com/office/drawing/2014/main" id="{236C52B4-15D8-99B3-5856-32D5F007A3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412" y="5404371"/>
            <a:ext cx="412364" cy="412364"/>
          </a:xfrm>
          <a:prstGeom prst="rect">
            <a:avLst/>
          </a:prstGeom>
        </p:spPr>
      </p:pic>
      <p:pic>
        <p:nvPicPr>
          <p:cNvPr id="111" name="Picture 30">
            <a:extLst>
              <a:ext uri="{FF2B5EF4-FFF2-40B4-BE49-F238E27FC236}">
                <a16:creationId xmlns:a16="http://schemas.microsoft.com/office/drawing/2014/main" id="{C6B77857-4AFA-8C54-DC85-4584582EF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31" y="5427009"/>
            <a:ext cx="404472" cy="367295"/>
          </a:xfrm>
          <a:prstGeom prst="rect">
            <a:avLst/>
          </a:prstGeom>
        </p:spPr>
      </p:pic>
      <p:pic>
        <p:nvPicPr>
          <p:cNvPr id="112" name="Picture 31">
            <a:extLst>
              <a:ext uri="{FF2B5EF4-FFF2-40B4-BE49-F238E27FC236}">
                <a16:creationId xmlns:a16="http://schemas.microsoft.com/office/drawing/2014/main" id="{7E8E7F15-E685-438E-54D1-4A66C938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51" y="5427009"/>
            <a:ext cx="356221" cy="356255"/>
          </a:xfrm>
          <a:prstGeom prst="rect">
            <a:avLst/>
          </a:prstGeom>
        </p:spPr>
      </p:pic>
      <p:pic>
        <p:nvPicPr>
          <p:cNvPr id="113" name="Picture 32">
            <a:extLst>
              <a:ext uri="{FF2B5EF4-FFF2-40B4-BE49-F238E27FC236}">
                <a16:creationId xmlns:a16="http://schemas.microsoft.com/office/drawing/2014/main" id="{B01DF6F6-B193-883A-BD3D-AD1140A8FE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471" y="5407788"/>
            <a:ext cx="356220" cy="375476"/>
          </a:xfrm>
          <a:prstGeom prst="rect">
            <a:avLst/>
          </a:prstGeom>
        </p:spPr>
      </p:pic>
      <p:pic>
        <p:nvPicPr>
          <p:cNvPr id="114" name="Picture 35">
            <a:extLst>
              <a:ext uri="{FF2B5EF4-FFF2-40B4-BE49-F238E27FC236}">
                <a16:creationId xmlns:a16="http://schemas.microsoft.com/office/drawing/2014/main" id="{979EBF15-D56F-B7D6-C356-889E66A862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549" y="5400843"/>
            <a:ext cx="356220" cy="364934"/>
          </a:xfrm>
          <a:prstGeom prst="rect">
            <a:avLst/>
          </a:prstGeom>
        </p:spPr>
      </p:pic>
      <p:sp>
        <p:nvSpPr>
          <p:cNvPr id="115" name="Rectangle 84">
            <a:extLst>
              <a:ext uri="{FF2B5EF4-FFF2-40B4-BE49-F238E27FC236}">
                <a16:creationId xmlns:a16="http://schemas.microsoft.com/office/drawing/2014/main" id="{FF0A87F9-B3CC-8B3B-67A4-29063DC352A6}"/>
              </a:ext>
            </a:extLst>
          </p:cNvPr>
          <p:cNvSpPr/>
          <p:nvPr/>
        </p:nvSpPr>
        <p:spPr>
          <a:xfrm>
            <a:off x="4069249" y="4112384"/>
            <a:ext cx="112378" cy="10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116" name="Rectangle 85">
            <a:extLst>
              <a:ext uri="{FF2B5EF4-FFF2-40B4-BE49-F238E27FC236}">
                <a16:creationId xmlns:a16="http://schemas.microsoft.com/office/drawing/2014/main" id="{A89FCAF3-E237-8268-3200-B01093104B24}"/>
              </a:ext>
            </a:extLst>
          </p:cNvPr>
          <p:cNvSpPr/>
          <p:nvPr/>
        </p:nvSpPr>
        <p:spPr>
          <a:xfrm>
            <a:off x="4914371" y="4112384"/>
            <a:ext cx="112378" cy="1085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 Light" panose="020B0304020202020204" pitchFamily="34" charset="0"/>
            </a:endParaRPr>
          </a:p>
        </p:txBody>
      </p:sp>
      <p:sp>
        <p:nvSpPr>
          <p:cNvPr id="117" name="TextBox 86">
            <a:extLst>
              <a:ext uri="{FF2B5EF4-FFF2-40B4-BE49-F238E27FC236}">
                <a16:creationId xmlns:a16="http://schemas.microsoft.com/office/drawing/2014/main" id="{2DC55BC1-385B-7788-503E-ECF532F34D18}"/>
              </a:ext>
            </a:extLst>
          </p:cNvPr>
          <p:cNvSpPr txBox="1"/>
          <p:nvPr/>
        </p:nvSpPr>
        <p:spPr>
          <a:xfrm>
            <a:off x="4119555" y="4037898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8" name="TextBox 87">
            <a:extLst>
              <a:ext uri="{FF2B5EF4-FFF2-40B4-BE49-F238E27FC236}">
                <a16:creationId xmlns:a16="http://schemas.microsoft.com/office/drawing/2014/main" id="{2D6AD93E-D3AD-CC8D-5DEA-0CB80ED73F2C}"/>
              </a:ext>
            </a:extLst>
          </p:cNvPr>
          <p:cNvSpPr txBox="1"/>
          <p:nvPr/>
        </p:nvSpPr>
        <p:spPr>
          <a:xfrm>
            <a:off x="4985793" y="4037898"/>
            <a:ext cx="837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4"/>
                </a:solidFill>
                <a:latin typeface="Arial Nova Light" panose="020B0304020202020204" pitchFamily="34" charset="0"/>
              </a:rPr>
              <a:t>Otillräckligt</a:t>
            </a:r>
            <a:endParaRPr lang="en-US" sz="10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D946BA5-B649-BD08-56F3-0AD3F21A84BB}"/>
              </a:ext>
            </a:extLst>
          </p:cNvPr>
          <p:cNvSpPr txBox="1"/>
          <p:nvPr/>
        </p:nvSpPr>
        <p:spPr>
          <a:xfrm>
            <a:off x="4271278" y="6248325"/>
            <a:ext cx="36363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De partier som inte är med har för liten bas för att kunna redovisas.</a:t>
            </a:r>
          </a:p>
        </p:txBody>
      </p:sp>
    </p:spTree>
    <p:extLst>
      <p:ext uri="{BB962C8B-B14F-4D97-AF65-F5344CB8AC3E}">
        <p14:creationId xmlns:p14="http://schemas.microsoft.com/office/powerpoint/2010/main" val="3987590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096757-3F65-4AA7-255E-3A4A9DAE5911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 descr="A forest of trees in fog&#10;&#10;Description automatically generated">
            <a:extLst>
              <a:ext uri="{FF2B5EF4-FFF2-40B4-BE49-F238E27FC236}">
                <a16:creationId xmlns:a16="http://schemas.microsoft.com/office/drawing/2014/main" id="{28859C5E-8F5C-079A-3139-1DD773A5E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85FF-6BB9-13E8-79B2-FF92A4F53F6A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463403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Politikens stimulans av byggandet</a:t>
            </a:r>
          </a:p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Partiblock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85EE8-DEF4-85FE-94C4-5EB86A6477C8}"/>
              </a:ext>
            </a:extLst>
          </p:cNvPr>
          <p:cNvSpPr txBox="1"/>
          <p:nvPr/>
        </p:nvSpPr>
        <p:spPr>
          <a:xfrm>
            <a:off x="7866013" y="2177306"/>
            <a:ext cx="2479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</a:rPr>
              <a:t>Tycker du att regering och riksdag gör tillräckligt för att stimulera byggandet av…? 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ABE7A09F-5A12-0CE0-AE7F-2D4574212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19132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eft Brace 2">
            <a:extLst>
              <a:ext uri="{FF2B5EF4-FFF2-40B4-BE49-F238E27FC236}">
                <a16:creationId xmlns:a16="http://schemas.microsoft.com/office/drawing/2014/main" id="{E2D21942-36A4-8281-03F0-5473E6F98A52}"/>
              </a:ext>
            </a:extLst>
          </p:cNvPr>
          <p:cNvSpPr/>
          <p:nvPr/>
        </p:nvSpPr>
        <p:spPr>
          <a:xfrm>
            <a:off x="1186250" y="1589733"/>
            <a:ext cx="101894" cy="609754"/>
          </a:xfrm>
          <a:prstGeom prst="lef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6390889-0CC9-34F2-32B4-599477504776}"/>
              </a:ext>
            </a:extLst>
          </p:cNvPr>
          <p:cNvSpPr/>
          <p:nvPr/>
        </p:nvSpPr>
        <p:spPr>
          <a:xfrm>
            <a:off x="1186250" y="2526026"/>
            <a:ext cx="101894" cy="653475"/>
          </a:xfrm>
          <a:prstGeom prst="lef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95AC4258-D2A7-4AAA-8C10-6380CF6880F8}"/>
              </a:ext>
            </a:extLst>
          </p:cNvPr>
          <p:cNvSpPr/>
          <p:nvPr/>
        </p:nvSpPr>
        <p:spPr>
          <a:xfrm>
            <a:off x="1186250" y="3453558"/>
            <a:ext cx="101894" cy="653474"/>
          </a:xfrm>
          <a:prstGeom prst="lef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FF6D8358-6A98-8E32-576C-2FD7AFE492E4}"/>
              </a:ext>
            </a:extLst>
          </p:cNvPr>
          <p:cNvSpPr/>
          <p:nvPr/>
        </p:nvSpPr>
        <p:spPr>
          <a:xfrm>
            <a:off x="1186250" y="4417630"/>
            <a:ext cx="90615" cy="616931"/>
          </a:xfrm>
          <a:prstGeom prst="lef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F7D41-E194-9F4D-630E-3672FC57AD12}"/>
              </a:ext>
            </a:extLst>
          </p:cNvPr>
          <p:cNvSpPr txBox="1"/>
          <p:nvPr/>
        </p:nvSpPr>
        <p:spPr>
          <a:xfrm>
            <a:off x="222423" y="1748407"/>
            <a:ext cx="1054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Bostadsrätter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AD0BE-AC94-FCD2-D16B-0DE793EFDD39}"/>
              </a:ext>
            </a:extLst>
          </p:cNvPr>
          <p:cNvSpPr txBox="1"/>
          <p:nvPr/>
        </p:nvSpPr>
        <p:spPr>
          <a:xfrm>
            <a:off x="222422" y="2632940"/>
            <a:ext cx="1054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Fristående villor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AF1D8-8CE2-EA22-DF99-F1F6BB7780CB}"/>
              </a:ext>
            </a:extLst>
          </p:cNvPr>
          <p:cNvSpPr txBox="1"/>
          <p:nvPr/>
        </p:nvSpPr>
        <p:spPr>
          <a:xfrm>
            <a:off x="233701" y="3597013"/>
            <a:ext cx="1054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Radhus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8F862-20FF-56E2-0B1D-48306FB0F156}"/>
              </a:ext>
            </a:extLst>
          </p:cNvPr>
          <p:cNvSpPr txBox="1"/>
          <p:nvPr/>
        </p:nvSpPr>
        <p:spPr>
          <a:xfrm>
            <a:off x="233701" y="4520018"/>
            <a:ext cx="1054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Hyresrätter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80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2749174"/>
            <a:ext cx="7868107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Upplevelse av det egna bostadsområdet</a:t>
            </a:r>
          </a:p>
        </p:txBody>
      </p:sp>
    </p:spTree>
    <p:extLst>
      <p:ext uri="{BB962C8B-B14F-4D97-AF65-F5344CB8AC3E}">
        <p14:creationId xmlns:p14="http://schemas.microsoft.com/office/powerpoint/2010/main" val="406412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B430A-071B-92BF-F238-27EF249F34B0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 descr="A road through a forest&#10;&#10;Description automatically generated">
            <a:extLst>
              <a:ext uri="{FF2B5EF4-FFF2-40B4-BE49-F238E27FC236}">
                <a16:creationId xmlns:a16="http://schemas.microsoft.com/office/drawing/2014/main" id="{96FB6FBB-179F-8B55-4C88-6268AE268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996"/>
          <a:stretch/>
        </p:blipFill>
        <p:spPr>
          <a:xfrm rot="10800000">
            <a:off x="8148110" y="1449310"/>
            <a:ext cx="2963879" cy="4041405"/>
          </a:xfrm>
          <a:prstGeom prst="roundRect">
            <a:avLst>
              <a:gd name="adj" fmla="val 10863"/>
            </a:avLst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BE410C-CBD6-B78A-0F2D-2ED1A5A83C03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8">
            <a:extLst>
              <a:ext uri="{FF2B5EF4-FFF2-40B4-BE49-F238E27FC236}">
                <a16:creationId xmlns:a16="http://schemas.microsoft.com/office/drawing/2014/main" id="{BA8DC1CE-B700-04D0-1343-3BA9E24DD03A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Upplevelse av det egna bostadsområdet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34EEE-4B63-6E9C-DE03-A712AD74A082}"/>
              </a:ext>
            </a:extLst>
          </p:cNvPr>
          <p:cNvSpPr txBox="1"/>
          <p:nvPr/>
        </p:nvSpPr>
        <p:spPr>
          <a:xfrm>
            <a:off x="7866013" y="2177306"/>
            <a:ext cx="247976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FD10E2F-19B0-B65F-ACEF-AB0BAB39E7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477125"/>
              </p:ext>
            </p:extLst>
          </p:nvPr>
        </p:nvGraphicFramePr>
        <p:xfrm>
          <a:off x="1305634" y="1304925"/>
          <a:ext cx="6009566" cy="422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ine 19">
            <a:extLst>
              <a:ext uri="{FF2B5EF4-FFF2-40B4-BE49-F238E27FC236}">
                <a16:creationId xmlns:a16="http://schemas.microsoft.com/office/drawing/2014/main" id="{1D0336EF-BB77-1B40-76C5-4D1D4AAE94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2974" y="5626326"/>
            <a:ext cx="4549487" cy="0"/>
          </a:xfrm>
          <a:prstGeom prst="line">
            <a:avLst/>
          </a:prstGeom>
          <a:noFill/>
          <a:ln w="47625">
            <a:solidFill>
              <a:srgbClr val="3C8292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defTabSz="916777">
              <a:spcBef>
                <a:spcPct val="20000"/>
              </a:spcBef>
              <a:buClr>
                <a:srgbClr val="000066"/>
              </a:buClr>
            </a:pPr>
            <a:endParaRPr lang="sv-SE" sz="1203" b="1">
              <a:solidFill>
                <a:srgbClr val="000066"/>
              </a:solidFill>
              <a:latin typeface="Gill Sans MT"/>
              <a:cs typeface="Arial" charset="0"/>
            </a:endParaRP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DE7C82C5-8F61-A54D-E2CF-19D9D1E32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8" y="5490717"/>
            <a:ext cx="1129751" cy="3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defTabSz="916777" eaLnBrk="0" hangingPunct="0"/>
            <a:r>
              <a:rPr lang="en-US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5=Inga problem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BB934E57-A120-F270-32C7-174185C03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3" y="5470983"/>
            <a:ext cx="1129751" cy="30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 defTabSz="916777" eaLnBrk="0" hangingPunct="0"/>
            <a:r>
              <a:rPr lang="sv-SE" sz="120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1= Stora problem</a:t>
            </a:r>
          </a:p>
        </p:txBody>
      </p:sp>
      <p:graphicFrame>
        <p:nvGraphicFramePr>
          <p:cNvPr id="6" name="Table 37">
            <a:extLst>
              <a:ext uri="{FF2B5EF4-FFF2-40B4-BE49-F238E27FC236}">
                <a16:creationId xmlns:a16="http://schemas.microsoft.com/office/drawing/2014/main" id="{62C01B23-FC70-D4BB-8766-78B10570A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566975"/>
              </p:ext>
            </p:extLst>
          </p:nvPr>
        </p:nvGraphicFramePr>
        <p:xfrm>
          <a:off x="375660" y="1449312"/>
          <a:ext cx="1516415" cy="3869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6415">
                  <a:extLst>
                    <a:ext uri="{9D8B030D-6E8A-4147-A177-3AD203B41FA5}">
                      <a16:colId xmlns:a16="http://schemas.microsoft.com/office/drawing/2014/main" val="1026020786"/>
                    </a:ext>
                  </a:extLst>
                </a:gridCol>
              </a:tblGrid>
              <a:tr h="5527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Utbud av grönområden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037619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Dagsljusförhållanden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87338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Serviceutbud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50147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Trygghet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69685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Luftkvalitet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442180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Ljud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369600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sv-SE" sz="1100" b="0" i="0" u="none" strike="noStrike" noProof="0" dirty="0">
                          <a:solidFill>
                            <a:schemeClr val="accent4"/>
                          </a:solidFill>
                          <a:effectLst/>
                          <a:latin typeface="Arial Nova Light" panose="020B0304020202020204" pitchFamily="34" charset="0"/>
                        </a:rPr>
                        <a:t>Blandning av bostäder/boendeformer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551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534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 descr="A close up of a tree stump&#10;&#10;Description automatically generated">
            <a:extLst>
              <a:ext uri="{FF2B5EF4-FFF2-40B4-BE49-F238E27FC236}">
                <a16:creationId xmlns:a16="http://schemas.microsoft.com/office/drawing/2014/main" id="{D4903F48-B744-8BDA-9A33-65EFF4D7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Ljud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[Ljud]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010063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348431"/>
              </p:ext>
            </p:extLst>
          </p:nvPr>
        </p:nvGraphicFramePr>
        <p:xfrm>
          <a:off x="370164" y="1521233"/>
          <a:ext cx="1604629" cy="305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35824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031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FAFBC1E0-0A25-A1BA-7539-BDF3F4E0C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Luftkvalitet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[Luftkvalitet]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306270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81232"/>
              </p:ext>
            </p:extLst>
          </p:nvPr>
        </p:nvGraphicFramePr>
        <p:xfrm>
          <a:off x="370164" y="1521232"/>
          <a:ext cx="1604629" cy="3163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5196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16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 descr="A close up of a tree stump&#10;&#10;Description automatically generated">
            <a:extLst>
              <a:ext uri="{FF2B5EF4-FFF2-40B4-BE49-F238E27FC236}">
                <a16:creationId xmlns:a16="http://schemas.microsoft.com/office/drawing/2014/main" id="{22F5EDD2-F7ED-164E-6020-B028D3E7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Fördelning i vilket typ av bostadsområde man bor i idag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570172"/>
              </p:ext>
            </p:extLst>
          </p:nvPr>
        </p:nvGraphicFramePr>
        <p:xfrm>
          <a:off x="1127124" y="1233489"/>
          <a:ext cx="6476281" cy="473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Vilket av följande beskriver bäst det bostadsområde där du bor?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</p:spTree>
    <p:extLst>
      <p:ext uri="{BB962C8B-B14F-4D97-AF65-F5344CB8AC3E}">
        <p14:creationId xmlns:p14="http://schemas.microsoft.com/office/powerpoint/2010/main" val="3100499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839D4D1D-CD02-40B4-B48A-080A8E8AD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Trygghet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[Trygghet]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718510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222612"/>
              </p:ext>
            </p:extLst>
          </p:nvPr>
        </p:nvGraphicFramePr>
        <p:xfrm>
          <a:off x="390712" y="1526438"/>
          <a:ext cx="1604629" cy="31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50699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376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7897D58A-7AC0-97C9-AB91-BCDF76298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Utbud av grönområden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[Utbud av grönområden]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529196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47546"/>
              </p:ext>
            </p:extLst>
          </p:nvPr>
        </p:nvGraphicFramePr>
        <p:xfrm>
          <a:off x="390712" y="1526438"/>
          <a:ext cx="1604629" cy="322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 err="1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Allla</a:t>
                      </a:r>
                      <a:endParaRPr lang="sv-SE" sz="1000" b="0" i="0" u="none" strike="noStrike" baseline="0" noProof="0" dirty="0">
                        <a:solidFill>
                          <a:schemeClr val="accent4"/>
                        </a:solidFill>
                        <a:latin typeface="Arial Nova Light" panose="020B03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56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95D764C8-AA30-536B-D22A-6D8717305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Serviceutbud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[Serviceutbud]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244954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43277"/>
              </p:ext>
            </p:extLst>
          </p:nvPr>
        </p:nvGraphicFramePr>
        <p:xfrm>
          <a:off x="390712" y="1526438"/>
          <a:ext cx="1547417" cy="322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417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744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DE94439D-31E7-FA1B-9192-8288487B2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Dagsljusförhållanden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[Dagsljusförhållanden]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457823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88095"/>
              </p:ext>
            </p:extLst>
          </p:nvPr>
        </p:nvGraphicFramePr>
        <p:xfrm>
          <a:off x="390712" y="1526438"/>
          <a:ext cx="1604629" cy="322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519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201EE1-4FE7-087C-C88D-BDBCF8C02376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2A1E9179-EF45-1D63-6210-218892F51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Blandning av bostäder/boendeformer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97743-0CE9-5797-8551-03838283D4A9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28589-FAC9-E682-3B73-2D9BF69F4920}"/>
              </a:ext>
            </a:extLst>
          </p:cNvPr>
          <p:cNvSpPr txBox="1"/>
          <p:nvPr/>
        </p:nvSpPr>
        <p:spPr>
          <a:xfrm>
            <a:off x="7866013" y="2177306"/>
            <a:ext cx="24797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Nedan följer ett antal frågor om hur du upplever olika faktorer i ditt bostadsområde idag. Värdera dem i en skala från 1 till 5.  [Blandning av bostäder/boendeformer]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graphicFrame>
        <p:nvGraphicFramePr>
          <p:cNvPr id="2" name="Object 20">
            <a:extLst>
              <a:ext uri="{FF2B5EF4-FFF2-40B4-BE49-F238E27FC236}">
                <a16:creationId xmlns:a16="http://schemas.microsoft.com/office/drawing/2014/main" id="{CD95EF68-5CC3-5C9E-E33B-0BF25574F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285648"/>
              </p:ext>
            </p:extLst>
          </p:nvPr>
        </p:nvGraphicFramePr>
        <p:xfrm>
          <a:off x="-293923" y="1276482"/>
          <a:ext cx="8663019" cy="49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6463C1-129C-86DC-6BED-29A34AD79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50056"/>
              </p:ext>
            </p:extLst>
          </p:nvPr>
        </p:nvGraphicFramePr>
        <p:xfrm>
          <a:off x="390712" y="1526438"/>
          <a:ext cx="1604629" cy="322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29">
                  <a:extLst>
                    <a:ext uri="{9D8B030D-6E8A-4147-A177-3AD203B41FA5}">
                      <a16:colId xmlns:a16="http://schemas.microsoft.com/office/drawing/2014/main" val="745340941"/>
                    </a:ext>
                  </a:extLst>
                </a:gridCol>
              </a:tblGrid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Alla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552364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Innerstadsområde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69484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7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Ytterstadsområde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829068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lägenheter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4717959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Område m. mestadels villor/radhus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943403"/>
                  </a:ext>
                </a:extLst>
              </a:tr>
              <a:tr h="460438">
                <a:tc>
                  <a:txBody>
                    <a:bodyPr/>
                    <a:lstStyle/>
                    <a:p>
                      <a:pPr algn="r"/>
                      <a:r>
                        <a:rPr lang="sv-SE" sz="1000" b="0" i="0" u="none" strike="noStrike" baseline="0" noProof="0" dirty="0">
                          <a:solidFill>
                            <a:schemeClr val="accent4"/>
                          </a:solidFill>
                          <a:latin typeface="Arial Nova Light" panose="020B0304020202020204" pitchFamily="34" charset="0"/>
                        </a:rPr>
                        <a:t>Glesbygdsområde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46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158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Prioritering av olika faktorer</a:t>
            </a:r>
          </a:p>
        </p:txBody>
      </p:sp>
    </p:spTree>
    <p:extLst>
      <p:ext uri="{BB962C8B-B14F-4D97-AF65-F5344CB8AC3E}">
        <p14:creationId xmlns:p14="http://schemas.microsoft.com/office/powerpoint/2010/main" val="3602519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A6B5C0-C15A-B431-87BB-4DD266109FFF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 descr="A forest of trees in fog&#10;&#10;Description automatically generated">
            <a:extLst>
              <a:ext uri="{FF2B5EF4-FFF2-40B4-BE49-F238E27FC236}">
                <a16:creationId xmlns:a16="http://schemas.microsoft.com/office/drawing/2014/main" id="{BF537EB2-3629-BB49-BBD4-6D66CB902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2377"/>
          <a:stretch/>
        </p:blipFill>
        <p:spPr>
          <a:xfrm>
            <a:off x="8159524" y="1450219"/>
            <a:ext cx="2952465" cy="4050647"/>
          </a:xfrm>
          <a:prstGeom prst="roundRect">
            <a:avLst>
              <a:gd name="adj" fmla="val 10228"/>
            </a:avLst>
          </a:prstGeom>
        </p:spPr>
      </p:pic>
      <p:sp>
        <p:nvSpPr>
          <p:cNvPr id="8" name="TextBox 48">
            <a:extLst>
              <a:ext uri="{FF2B5EF4-FFF2-40B4-BE49-F238E27FC236}">
                <a16:creationId xmlns:a16="http://schemas.microsoft.com/office/drawing/2014/main" id="{BA8DC1CE-B700-04D0-1343-3BA9E24DD03A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Rangordning av olika faktorer för ett önskat boende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8A999-412A-B844-1056-359DBB00652B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34EEE-4B63-6E9C-DE03-A712AD74A082}"/>
              </a:ext>
            </a:extLst>
          </p:cNvPr>
          <p:cNvSpPr txBox="1"/>
          <p:nvPr/>
        </p:nvSpPr>
        <p:spPr>
          <a:xfrm>
            <a:off x="7866013" y="2177306"/>
            <a:ext cx="24797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Om du tänker på hur du skulle vilja bo, hur skulle du då rangordna nedanstående kriterier, där 1 är den mest viktiga och 7 den minst viktiga?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 </a:t>
            </a:r>
          </a:p>
          <a:p>
            <a:pPr>
              <a:spcBef>
                <a:spcPct val="50000"/>
              </a:spcBef>
              <a:defRPr/>
            </a:pPr>
            <a:endParaRPr lang="sv-SE" sz="1200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Medelvärden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FD10E2F-19B0-B65F-ACEF-AB0BAB39E718}"/>
              </a:ext>
            </a:extLst>
          </p:cNvPr>
          <p:cNvGraphicFramePr/>
          <p:nvPr/>
        </p:nvGraphicFramePr>
        <p:xfrm>
          <a:off x="1305634" y="1304925"/>
          <a:ext cx="6009566" cy="422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ine 19">
            <a:extLst>
              <a:ext uri="{FF2B5EF4-FFF2-40B4-BE49-F238E27FC236}">
                <a16:creationId xmlns:a16="http://schemas.microsoft.com/office/drawing/2014/main" id="{1D0336EF-BB77-1B40-76C5-4D1D4AAE94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2974" y="5626326"/>
            <a:ext cx="4549487" cy="0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defTabSz="916777">
              <a:spcBef>
                <a:spcPct val="20000"/>
              </a:spcBef>
              <a:buClr>
                <a:srgbClr val="000066"/>
              </a:buClr>
            </a:pPr>
            <a:endParaRPr lang="sv-SE" sz="1203" b="1">
              <a:solidFill>
                <a:srgbClr val="000066"/>
              </a:solidFill>
              <a:latin typeface="Gill Sans MT"/>
              <a:cs typeface="Arial" charset="0"/>
            </a:endParaRP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DE7C82C5-8F61-A54D-E2CF-19D9D1E32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8" y="5437549"/>
            <a:ext cx="1675650" cy="3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defTabSz="916777" eaLnBrk="0" hangingPunct="0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1=Den mest </a:t>
            </a:r>
          </a:p>
          <a:p>
            <a:pPr defTabSz="916777" eaLnBrk="0" hangingPunct="0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viktiga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BB934E57-A120-F270-32C7-174185C03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0" y="5427255"/>
            <a:ext cx="151641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 defTabSz="916777" eaLnBrk="0" hangingPunct="0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7= Den minst </a:t>
            </a:r>
          </a:p>
          <a:p>
            <a:pPr algn="r" defTabSz="916777" eaLnBrk="0" hangingPunct="0"/>
            <a:r>
              <a:rPr lang="sv-SE" sz="12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viktiga</a:t>
            </a:r>
          </a:p>
        </p:txBody>
      </p:sp>
      <p:graphicFrame>
        <p:nvGraphicFramePr>
          <p:cNvPr id="6" name="Table 37">
            <a:extLst>
              <a:ext uri="{FF2B5EF4-FFF2-40B4-BE49-F238E27FC236}">
                <a16:creationId xmlns:a16="http://schemas.microsoft.com/office/drawing/2014/main" id="{62C01B23-FC70-D4BB-8766-78B10570A648}"/>
              </a:ext>
            </a:extLst>
          </p:cNvPr>
          <p:cNvGraphicFramePr>
            <a:graphicFrameLocks noGrp="1"/>
          </p:cNvGraphicFramePr>
          <p:nvPr/>
        </p:nvGraphicFramePr>
        <p:xfrm>
          <a:off x="375660" y="1449312"/>
          <a:ext cx="1516415" cy="3869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6415">
                  <a:extLst>
                    <a:ext uri="{9D8B030D-6E8A-4147-A177-3AD203B41FA5}">
                      <a16:colId xmlns:a16="http://schemas.microsoft.com/office/drawing/2014/main" val="1026020786"/>
                    </a:ext>
                  </a:extLst>
                </a:gridCol>
              </a:tblGrid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Trygghet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037619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Utbud av grönområden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87338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Serviceutbud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50147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Luft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696858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Ljud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442180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Dagsljusförhållanden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369600"/>
                  </a:ext>
                </a:extLst>
              </a:tr>
              <a:tr h="55277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</a:rPr>
                        <a:t>Blandning av bostäder/boendeformer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551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743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DC70CD-767A-D9CC-C581-B7EC2A75AEBE}"/>
              </a:ext>
            </a:extLst>
          </p:cNvPr>
          <p:cNvSpPr/>
          <p:nvPr/>
        </p:nvSpPr>
        <p:spPr>
          <a:xfrm>
            <a:off x="4420710" y="3665645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F6EE0AB6-ABB5-06C8-1C30-C546226BB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092529"/>
              </p:ext>
            </p:extLst>
          </p:nvPr>
        </p:nvGraphicFramePr>
        <p:xfrm>
          <a:off x="4358712" y="3600796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52B490-4A22-BF41-F3E3-A9E3D88B0BB0}"/>
              </a:ext>
            </a:extLst>
          </p:cNvPr>
          <p:cNvSpPr/>
          <p:nvPr/>
        </p:nvSpPr>
        <p:spPr>
          <a:xfrm>
            <a:off x="688975" y="3648301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A11ADE5C-1F4D-2185-8784-40B73D3D0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651033"/>
              </p:ext>
            </p:extLst>
          </p:nvPr>
        </p:nvGraphicFramePr>
        <p:xfrm>
          <a:off x="637770" y="3605182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B4954-A110-7A99-310D-18C09169767F}"/>
              </a:ext>
            </a:extLst>
          </p:cNvPr>
          <p:cNvSpPr/>
          <p:nvPr/>
        </p:nvSpPr>
        <p:spPr>
          <a:xfrm>
            <a:off x="4414363" y="1234378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072E3F62-5BB2-4C4A-4BE8-1B3CF846D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402018"/>
              </p:ext>
            </p:extLst>
          </p:nvPr>
        </p:nvGraphicFramePr>
        <p:xfrm>
          <a:off x="4373164" y="1284010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FE2FB7-109A-0EE8-93C7-8C3FD758520F}"/>
              </a:ext>
            </a:extLst>
          </p:cNvPr>
          <p:cNvSpPr/>
          <p:nvPr/>
        </p:nvSpPr>
        <p:spPr>
          <a:xfrm>
            <a:off x="8154989" y="122520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688975" y="1225203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7" y="277555"/>
            <a:ext cx="10080625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Rangordning av olika faktorer för ett önskat boende</a:t>
            </a:r>
          </a:p>
          <a:p>
            <a:pPr algn="ctr"/>
            <a:r>
              <a:rPr lang="sv-SE" sz="2800" dirty="0">
                <a:solidFill>
                  <a:schemeClr val="bg1"/>
                </a:solidFill>
                <a:latin typeface="Arial" panose="020B0604020202020204"/>
              </a:rPr>
              <a:t>i förhållande till hur man bor idag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197559" y="6140603"/>
            <a:ext cx="2649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Fråga: Om du tänker på hur du skulle vilja bo, hur skulle du då rangordna nedanstående kriterier, där 1 är den mest viktiga och 7 den minst viktiga?</a:t>
            </a:r>
          </a:p>
          <a:p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</a:rPr>
              <a:t>Bas: Samtliga, 1017 intervjuer.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617538" y="1314272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innerstadsområde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idag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80A24-0A38-9F28-0B19-645169C860FB}"/>
              </a:ext>
            </a:extLst>
          </p:cNvPr>
          <p:cNvSpPr txBox="1"/>
          <p:nvPr/>
        </p:nvSpPr>
        <p:spPr>
          <a:xfrm>
            <a:off x="4475163" y="1335219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ytterstadsområde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m.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mestadels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lägenheter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324B3-B720-CA41-65E7-21CC36432C37}"/>
              </a:ext>
            </a:extLst>
          </p:cNvPr>
          <p:cNvSpPr txBox="1"/>
          <p:nvPr/>
        </p:nvSpPr>
        <p:spPr>
          <a:xfrm>
            <a:off x="8068867" y="1314272"/>
            <a:ext cx="3686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ytterstadsområde m. mestadels villor/radhus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EFE6F4-F3FA-0ABD-51C1-6C723271369A}"/>
              </a:ext>
            </a:extLst>
          </p:cNvPr>
          <p:cNvSpPr txBox="1"/>
          <p:nvPr/>
        </p:nvSpPr>
        <p:spPr>
          <a:xfrm>
            <a:off x="643413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område m. mestadels lägenheter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4375148" y="380584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område m. mestadels villor/radhus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C10B4A-79C6-FDC1-4D1A-0FACB2A29875}"/>
              </a:ext>
            </a:extLst>
          </p:cNvPr>
          <p:cNvSpPr/>
          <p:nvPr/>
        </p:nvSpPr>
        <p:spPr>
          <a:xfrm>
            <a:off x="8113230" y="3674715"/>
            <a:ext cx="3513932" cy="2290910"/>
          </a:xfrm>
          <a:prstGeom prst="roundRect">
            <a:avLst/>
          </a:prstGeom>
          <a:solidFill>
            <a:srgbClr val="3166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626E39-C13F-2F44-14DE-7DF2B65E4D7C}"/>
              </a:ext>
            </a:extLst>
          </p:cNvPr>
          <p:cNvSpPr txBox="1"/>
          <p:nvPr/>
        </p:nvSpPr>
        <p:spPr>
          <a:xfrm>
            <a:off x="8067668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Bor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Arial Nova Light" panose="020B0304020202020204" pitchFamily="34" charset="0"/>
              </a:rPr>
              <a:t>i</a:t>
            </a:r>
            <a:r>
              <a:rPr lang="en-US" sz="110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  <a:r>
              <a:rPr lang="sv-SE" sz="1100">
                <a:solidFill>
                  <a:schemeClr val="bg1"/>
                </a:solidFill>
                <a:latin typeface="Arial Nova Light" panose="020B0304020202020204" pitchFamily="34" charset="0"/>
              </a:rPr>
              <a:t>glesbygdsområde</a:t>
            </a:r>
            <a:endParaRPr lang="en-US" sz="110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21DBA2D-DD28-E5EA-F5A1-65FAA5245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275406"/>
              </p:ext>
            </p:extLst>
          </p:nvPr>
        </p:nvGraphicFramePr>
        <p:xfrm>
          <a:off x="622460" y="1207988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EDBBBBB-BE5B-8502-468C-E5BB899A5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096592"/>
              </p:ext>
            </p:extLst>
          </p:nvPr>
        </p:nvGraphicFramePr>
        <p:xfrm>
          <a:off x="8113230" y="1284010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66C7C98-C2D6-D2C5-602D-9DBF53FC8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866422"/>
              </p:ext>
            </p:extLst>
          </p:nvPr>
        </p:nvGraphicFramePr>
        <p:xfrm>
          <a:off x="8059339" y="3760556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6731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287511"/>
            <a:ext cx="7868107" cy="227754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Per Hörnsten, Senior </a:t>
            </a:r>
            <a:r>
              <a:rPr lang="sv-SE" sz="1100" err="1">
                <a:solidFill>
                  <a:schemeClr val="bg1"/>
                </a:solidFill>
              </a:rPr>
              <a:t>Advisor</a:t>
            </a:r>
            <a:br>
              <a:rPr lang="sv-SE" sz="1100">
                <a:solidFill>
                  <a:schemeClr val="bg1"/>
                </a:solidFill>
              </a:rPr>
            </a:br>
            <a:r>
              <a:rPr lang="sv-SE" sz="1100">
                <a:solidFill>
                  <a:schemeClr val="bg1"/>
                </a:solidFill>
              </a:rPr>
              <a:t>Telefon: +46 73 522 55 33</a:t>
            </a:r>
          </a:p>
          <a:p>
            <a:r>
              <a:rPr lang="sv-SE" sz="11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per.hornsten@demoskop.se</a:t>
            </a:r>
            <a:endParaRPr lang="sv-SE" sz="1100">
              <a:solidFill>
                <a:schemeClr val="bg1"/>
              </a:solidFill>
            </a:endParaRPr>
          </a:p>
          <a:p>
            <a:endParaRPr lang="sv-SE" sz="1100">
              <a:solidFill>
                <a:schemeClr val="bg1"/>
              </a:solidFill>
            </a:endParaRPr>
          </a:p>
          <a:p>
            <a:endParaRPr lang="sv-SE" sz="1100">
              <a:solidFill>
                <a:schemeClr val="bg1"/>
              </a:solidFill>
            </a:endParaRPr>
          </a:p>
          <a:p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6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>
                <a:solidFill>
                  <a:schemeClr val="accent4"/>
                </a:solidFill>
                <a:latin typeface="Arial" panose="020B0604020202020204"/>
              </a:rPr>
              <a:t>Hur man uppfattar tryggheten i det bostadsområde man bor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err="1">
                <a:solidFill>
                  <a:schemeClr val="accent4"/>
                </a:solidFill>
              </a:rPr>
              <a:t>Fråga</a:t>
            </a:r>
            <a:r>
              <a:rPr lang="en-US" sz="800">
                <a:solidFill>
                  <a:schemeClr val="accent4"/>
                </a:solidFill>
              </a:rPr>
              <a:t>: </a:t>
            </a:r>
            <a:r>
              <a:rPr lang="sv-SE" sz="800">
                <a:solidFill>
                  <a:schemeClr val="accent4"/>
                </a:solidFill>
              </a:rPr>
              <a:t>Vilket av följande beskriver bäst det bostadsområde där du bor?</a:t>
            </a:r>
            <a:endParaRPr lang="en-US" sz="80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accent4"/>
                </a:solidFill>
              </a:rPr>
              <a:t>Bas: </a:t>
            </a:r>
            <a:r>
              <a:rPr lang="en-US" sz="800" err="1">
                <a:solidFill>
                  <a:schemeClr val="accent4"/>
                </a:solidFill>
              </a:rPr>
              <a:t>Samtliga</a:t>
            </a:r>
            <a:r>
              <a:rPr lang="en-US" sz="800">
                <a:solidFill>
                  <a:schemeClr val="accent4"/>
                </a:solidFill>
              </a:rPr>
              <a:t>, 1017 </a:t>
            </a:r>
            <a:r>
              <a:rPr lang="en-US" sz="800" err="1">
                <a:solidFill>
                  <a:schemeClr val="accent4"/>
                </a:solidFill>
              </a:rPr>
              <a:t>intervjuer</a:t>
            </a:r>
            <a:r>
              <a:rPr lang="en-US" sz="800">
                <a:solidFill>
                  <a:schemeClr val="accent4"/>
                </a:solidFill>
              </a:rPr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488455"/>
              </p:ext>
            </p:extLst>
          </p:nvPr>
        </p:nvGraphicFramePr>
        <p:xfrm>
          <a:off x="1055687" y="1279901"/>
          <a:ext cx="10080625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9CA24D2-F8CB-CA05-684B-CCFD08EB2755}"/>
              </a:ext>
            </a:extLst>
          </p:cNvPr>
          <p:cNvSpPr txBox="1"/>
          <p:nvPr/>
        </p:nvSpPr>
        <p:spPr>
          <a:xfrm>
            <a:off x="6276974" y="1686610"/>
            <a:ext cx="4859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>
                <a:solidFill>
                  <a:schemeClr val="accent4"/>
                </a:solidFill>
                <a:latin typeface="Arial Nova Light" panose="020B0304020202020204" pitchFamily="34" charset="0"/>
              </a:rPr>
              <a:t>Vilket av följande beskriver bäst det bostadsområde där du bor?</a:t>
            </a:r>
          </a:p>
        </p:txBody>
      </p:sp>
    </p:spTree>
    <p:extLst>
      <p:ext uri="{BB962C8B-B14F-4D97-AF65-F5344CB8AC3E}">
        <p14:creationId xmlns:p14="http://schemas.microsoft.com/office/powerpoint/2010/main" val="289649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203D-1EA7-9136-BA03-592A73E25D3E}"/>
              </a:ext>
            </a:extLst>
          </p:cNvPr>
          <p:cNvSpPr/>
          <p:nvPr/>
        </p:nvSpPr>
        <p:spPr>
          <a:xfrm>
            <a:off x="8148112" y="1449312"/>
            <a:ext cx="2963877" cy="4041405"/>
          </a:xfrm>
          <a:prstGeom prst="roundRect">
            <a:avLst>
              <a:gd name="adj" fmla="val 1055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close up of a tree stump&#10;&#10;Description automatically generated">
            <a:extLst>
              <a:ext uri="{FF2B5EF4-FFF2-40B4-BE49-F238E27FC236}">
                <a16:creationId xmlns:a16="http://schemas.microsoft.com/office/drawing/2014/main" id="{6DEE6C48-5896-6EE4-4F80-9BD8600B2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985"/>
          <a:stretch/>
        </p:blipFill>
        <p:spPr>
          <a:xfrm rot="5400000">
            <a:off x="7639633" y="1999475"/>
            <a:ext cx="4030348" cy="2952139"/>
          </a:xfrm>
          <a:prstGeom prst="roundRect">
            <a:avLst>
              <a:gd name="adj" fmla="val 10227"/>
            </a:avLst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8" y="67884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Föredraget bostadsområde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7726688"/>
              </p:ext>
            </p:extLst>
          </p:nvPr>
        </p:nvGraphicFramePr>
        <p:xfrm>
          <a:off x="1055687" y="1279901"/>
          <a:ext cx="6547719" cy="469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196B46-F642-0AD4-936A-B0FF636F84C1}"/>
              </a:ext>
            </a:extLst>
          </p:cNvPr>
          <p:cNvSpPr/>
          <p:nvPr/>
        </p:nvSpPr>
        <p:spPr>
          <a:xfrm>
            <a:off x="7736351" y="1790707"/>
            <a:ext cx="2872038" cy="3910138"/>
          </a:xfrm>
          <a:prstGeom prst="roundRect">
            <a:avLst>
              <a:gd name="adj" fmla="val 987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7894F2-624B-69B0-9E74-45B99C7A6D94}"/>
              </a:ext>
            </a:extLst>
          </p:cNvPr>
          <p:cNvSpPr txBox="1"/>
          <p:nvPr/>
        </p:nvSpPr>
        <p:spPr>
          <a:xfrm>
            <a:off x="7866013" y="2177306"/>
            <a:ext cx="2479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sv-SE" sz="1200" b="1" dirty="0">
              <a:solidFill>
                <a:schemeClr val="accent4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Fråga: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 vilket typ av bostadsområde skulle du helst vilja bo?</a:t>
            </a:r>
          </a:p>
          <a:p>
            <a:pPr>
              <a:spcBef>
                <a:spcPct val="50000"/>
              </a:spcBef>
              <a:defRPr/>
            </a:pPr>
            <a:r>
              <a:rPr lang="sv-SE" sz="1200" b="1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Bas: </a:t>
            </a:r>
            <a:r>
              <a:rPr lang="sv-SE" sz="1200" dirty="0">
                <a:solidFill>
                  <a:schemeClr val="accent4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Samtliga, 1017 intervjuer.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47AA00B-8725-4D6F-B7FB-575807F1160D}"/>
              </a:ext>
            </a:extLst>
          </p:cNvPr>
          <p:cNvSpPr/>
          <p:nvPr/>
        </p:nvSpPr>
        <p:spPr>
          <a:xfrm>
            <a:off x="2849217" y="4598504"/>
            <a:ext cx="1046922" cy="8259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8DF66DA7-6BE1-6227-E59F-42BDCE5347EE}"/>
              </a:ext>
            </a:extLst>
          </p:cNvPr>
          <p:cNvSpPr/>
          <p:nvPr/>
        </p:nvSpPr>
        <p:spPr>
          <a:xfrm>
            <a:off x="4642747" y="4598504"/>
            <a:ext cx="1046922" cy="8259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36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DC70CD-767A-D9CC-C581-B7EC2A75AEBE}"/>
              </a:ext>
            </a:extLst>
          </p:cNvPr>
          <p:cNvSpPr/>
          <p:nvPr/>
        </p:nvSpPr>
        <p:spPr>
          <a:xfrm>
            <a:off x="4420710" y="3665645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FE2FB7-109A-0EE8-93C7-8C3FD758520F}"/>
              </a:ext>
            </a:extLst>
          </p:cNvPr>
          <p:cNvSpPr/>
          <p:nvPr/>
        </p:nvSpPr>
        <p:spPr>
          <a:xfrm>
            <a:off x="8154989" y="1225203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52B490-4A22-BF41-F3E3-A9E3D88B0BB0}"/>
              </a:ext>
            </a:extLst>
          </p:cNvPr>
          <p:cNvSpPr/>
          <p:nvPr/>
        </p:nvSpPr>
        <p:spPr>
          <a:xfrm>
            <a:off x="688975" y="3648301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B4954-A110-7A99-310D-18C09169767F}"/>
              </a:ext>
            </a:extLst>
          </p:cNvPr>
          <p:cNvSpPr/>
          <p:nvPr/>
        </p:nvSpPr>
        <p:spPr>
          <a:xfrm>
            <a:off x="4414363" y="1234378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688975" y="1225203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315157"/>
              </p:ext>
            </p:extLst>
          </p:nvPr>
        </p:nvGraphicFramePr>
        <p:xfrm>
          <a:off x="617538" y="1357391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55687" y="492998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Föredraget bostadsområde i förhållande till var man bor idag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Fråga: I vilket typ av bostadsområde skulle du helst vilja bo?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Bas: Samtliga, 1017 intervjuer.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617538" y="1314272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Bor i innerstadsområde idag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3302CE-E499-7172-324E-E070811FE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59352"/>
              </p:ext>
            </p:extLst>
          </p:nvPr>
        </p:nvGraphicFramePr>
        <p:xfrm>
          <a:off x="4375150" y="1379675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9F80A24-0A38-9F28-0B19-645169C860FB}"/>
              </a:ext>
            </a:extLst>
          </p:cNvPr>
          <p:cNvSpPr txBox="1"/>
          <p:nvPr/>
        </p:nvSpPr>
        <p:spPr>
          <a:xfrm>
            <a:off x="4475163" y="1335219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I ytterstadsområde m. mestadels lägenheter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E4D142-BD06-C393-3BB0-2627998D5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163992"/>
              </p:ext>
            </p:extLst>
          </p:nvPr>
        </p:nvGraphicFramePr>
        <p:xfrm>
          <a:off x="8094189" y="1375475"/>
          <a:ext cx="3574732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26324B3-B720-CA41-65E7-21CC36432C37}"/>
              </a:ext>
            </a:extLst>
          </p:cNvPr>
          <p:cNvSpPr txBox="1"/>
          <p:nvPr/>
        </p:nvSpPr>
        <p:spPr>
          <a:xfrm>
            <a:off x="8068867" y="1314272"/>
            <a:ext cx="3686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Bor i ytterstadsområde m. mestadels villor/radhus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4B7F82-D5CD-B7EE-BC04-7745C9771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926877"/>
              </p:ext>
            </p:extLst>
          </p:nvPr>
        </p:nvGraphicFramePr>
        <p:xfrm>
          <a:off x="682628" y="3735025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EFE6F4-F3FA-0ABD-51C1-6C723271369A}"/>
              </a:ext>
            </a:extLst>
          </p:cNvPr>
          <p:cNvSpPr txBox="1"/>
          <p:nvPr/>
        </p:nvSpPr>
        <p:spPr>
          <a:xfrm>
            <a:off x="643413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Bor i ytterstadsområde m. mestadels villor/radhus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F4BB8AE-3F7F-A883-1C90-6494EED02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336515"/>
              </p:ext>
            </p:extLst>
          </p:nvPr>
        </p:nvGraphicFramePr>
        <p:xfrm>
          <a:off x="4414363" y="3725955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4375148" y="380584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Bor i ytterstadsområde m. mestadels villor/radhus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C10B4A-79C6-FDC1-4D1A-0FACB2A29875}"/>
              </a:ext>
            </a:extLst>
          </p:cNvPr>
          <p:cNvSpPr/>
          <p:nvPr/>
        </p:nvSpPr>
        <p:spPr>
          <a:xfrm>
            <a:off x="8113230" y="3674715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ED882CA-1B76-FFDA-C4D9-8A3A9B37F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655419"/>
              </p:ext>
            </p:extLst>
          </p:nvPr>
        </p:nvGraphicFramePr>
        <p:xfrm>
          <a:off x="8106883" y="3735025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3626E39-C13F-2F44-14DE-7DF2B65E4D7C}"/>
              </a:ext>
            </a:extLst>
          </p:cNvPr>
          <p:cNvSpPr txBox="1"/>
          <p:nvPr/>
        </p:nvSpPr>
        <p:spPr>
          <a:xfrm>
            <a:off x="8067668" y="3814919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Bor i glesbygdsområde</a:t>
            </a:r>
          </a:p>
        </p:txBody>
      </p:sp>
    </p:spTree>
    <p:extLst>
      <p:ext uri="{BB962C8B-B14F-4D97-AF65-F5344CB8AC3E}">
        <p14:creationId xmlns:p14="http://schemas.microsoft.com/office/powerpoint/2010/main" val="48734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DC70CD-767A-D9CC-C581-B7EC2A75AEBE}"/>
              </a:ext>
            </a:extLst>
          </p:cNvPr>
          <p:cNvSpPr/>
          <p:nvPr/>
        </p:nvSpPr>
        <p:spPr>
          <a:xfrm>
            <a:off x="5926139" y="3675560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FE2FB7-109A-0EE8-93C7-8C3FD758520F}"/>
              </a:ext>
            </a:extLst>
          </p:cNvPr>
          <p:cNvSpPr/>
          <p:nvPr/>
        </p:nvSpPr>
        <p:spPr>
          <a:xfrm>
            <a:off x="8154989" y="1225203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52B490-4A22-BF41-F3E3-A9E3D88B0BB0}"/>
              </a:ext>
            </a:extLst>
          </p:cNvPr>
          <p:cNvSpPr/>
          <p:nvPr/>
        </p:nvSpPr>
        <p:spPr>
          <a:xfrm>
            <a:off x="2185513" y="3684735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4B4954-A110-7A99-310D-18C09169767F}"/>
              </a:ext>
            </a:extLst>
          </p:cNvPr>
          <p:cNvSpPr/>
          <p:nvPr/>
        </p:nvSpPr>
        <p:spPr>
          <a:xfrm>
            <a:off x="4414363" y="1234378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FEBBF8-C85A-2C86-CF27-294B721E5C10}"/>
              </a:ext>
            </a:extLst>
          </p:cNvPr>
          <p:cNvSpPr/>
          <p:nvPr/>
        </p:nvSpPr>
        <p:spPr>
          <a:xfrm>
            <a:off x="688975" y="1225203"/>
            <a:ext cx="3513932" cy="2290910"/>
          </a:xfrm>
          <a:prstGeom prst="roundRect">
            <a:avLst/>
          </a:prstGeom>
          <a:solidFill>
            <a:srgbClr val="B9E1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7E2D51B-702E-7098-E9C7-10EEA129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06900"/>
              </p:ext>
            </p:extLst>
          </p:nvPr>
        </p:nvGraphicFramePr>
        <p:xfrm>
          <a:off x="617538" y="1357391"/>
          <a:ext cx="3686175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8">
            <a:extLst>
              <a:ext uri="{FF2B5EF4-FFF2-40B4-BE49-F238E27FC236}">
                <a16:creationId xmlns:a16="http://schemas.microsoft.com/office/drawing/2014/main" id="{F503F1A9-74EB-46A3-03BE-D54DCCE91DB9}"/>
              </a:ext>
            </a:extLst>
          </p:cNvPr>
          <p:cNvSpPr txBox="1"/>
          <p:nvPr/>
        </p:nvSpPr>
        <p:spPr>
          <a:xfrm>
            <a:off x="1081717" y="502816"/>
            <a:ext cx="1008062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800" dirty="0">
                <a:solidFill>
                  <a:schemeClr val="accent4"/>
                </a:solidFill>
                <a:latin typeface="Arial" panose="020B0604020202020204"/>
              </a:rPr>
              <a:t>Föredraget bostadsområde i förhållande till var man växte upp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4C344-F839-BCDE-A20A-EB968349A5FC}"/>
              </a:ext>
            </a:extLst>
          </p:cNvPr>
          <p:cNvSpPr txBox="1"/>
          <p:nvPr/>
        </p:nvSpPr>
        <p:spPr>
          <a:xfrm>
            <a:off x="7810500" y="6140603"/>
            <a:ext cx="1859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Fråga: I vilket typ av bostadsområde skulle du helst vilja bo?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922FA-5EFE-A1AF-78F2-38163B5CC2B9}"/>
              </a:ext>
            </a:extLst>
          </p:cNvPr>
          <p:cNvSpPr txBox="1"/>
          <p:nvPr/>
        </p:nvSpPr>
        <p:spPr>
          <a:xfrm>
            <a:off x="9669781" y="6140603"/>
            <a:ext cx="17716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accent4"/>
                </a:solidFill>
              </a:rPr>
              <a:t>Bas: Samtliga, 1017 intervjuer.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6D2B2-9FDD-DF7D-1B41-EF15992F35C4}"/>
              </a:ext>
            </a:extLst>
          </p:cNvPr>
          <p:cNvSpPr txBox="1"/>
          <p:nvPr/>
        </p:nvSpPr>
        <p:spPr>
          <a:xfrm>
            <a:off x="617538" y="1314272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Växte upp i lägenhet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23302CE-E499-7172-324E-E070811FE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340931"/>
              </p:ext>
            </p:extLst>
          </p:nvPr>
        </p:nvGraphicFramePr>
        <p:xfrm>
          <a:off x="4372684" y="1292846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9F80A24-0A38-9F28-0B19-645169C860FB}"/>
              </a:ext>
            </a:extLst>
          </p:cNvPr>
          <p:cNvSpPr txBox="1"/>
          <p:nvPr/>
        </p:nvSpPr>
        <p:spPr>
          <a:xfrm>
            <a:off x="4475163" y="1335219"/>
            <a:ext cx="3380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 dirty="0">
                <a:solidFill>
                  <a:schemeClr val="accent4"/>
                </a:solidFill>
                <a:latin typeface="Arial Nova Light" panose="020B0304020202020204" pitchFamily="34" charset="0"/>
              </a:rPr>
              <a:t>Växte upp i villa/radhus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E4D142-BD06-C393-3BB0-2627998D5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575474"/>
              </p:ext>
            </p:extLst>
          </p:nvPr>
        </p:nvGraphicFramePr>
        <p:xfrm>
          <a:off x="8100539" y="1357391"/>
          <a:ext cx="3574732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26324B3-B720-CA41-65E7-21CC36432C37}"/>
              </a:ext>
            </a:extLst>
          </p:cNvPr>
          <p:cNvSpPr txBox="1"/>
          <p:nvPr/>
        </p:nvSpPr>
        <p:spPr>
          <a:xfrm>
            <a:off x="8068867" y="1314272"/>
            <a:ext cx="3686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accent4"/>
                </a:solidFill>
                <a:latin typeface="Arial Nova Light" panose="020B0304020202020204" pitchFamily="34" charset="0"/>
              </a:rPr>
              <a:t>Växte upp i lägenhet men också villa/radhus</a:t>
            </a:r>
            <a:endParaRPr lang="en-US" sz="11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4B7F82-D5CD-B7EE-BC04-7745C9771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835187"/>
              </p:ext>
            </p:extLst>
          </p:nvPr>
        </p:nvGraphicFramePr>
        <p:xfrm>
          <a:off x="2179166" y="3771459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EFE6F4-F3FA-0ABD-51C1-6C723271369A}"/>
              </a:ext>
            </a:extLst>
          </p:cNvPr>
          <p:cNvSpPr txBox="1"/>
          <p:nvPr/>
        </p:nvSpPr>
        <p:spPr>
          <a:xfrm>
            <a:off x="2139951" y="3851353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accent4"/>
                </a:solidFill>
                <a:latin typeface="Arial Nova Light" panose="020B0304020202020204" pitchFamily="34" charset="0"/>
              </a:rPr>
              <a:t>Växte upp i mestadels villa/radhus men också lägenhet</a:t>
            </a:r>
            <a:endParaRPr lang="en-US" sz="11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F4BB8AE-3F7F-A883-1C90-6494EED02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961092"/>
              </p:ext>
            </p:extLst>
          </p:nvPr>
        </p:nvGraphicFramePr>
        <p:xfrm>
          <a:off x="5919792" y="3735870"/>
          <a:ext cx="3498693" cy="2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4F7840C-68A6-432B-E299-ECA1B3ED0BAA}"/>
              </a:ext>
            </a:extLst>
          </p:cNvPr>
          <p:cNvSpPr txBox="1"/>
          <p:nvPr/>
        </p:nvSpPr>
        <p:spPr>
          <a:xfrm>
            <a:off x="5880577" y="3815764"/>
            <a:ext cx="3559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100">
                <a:solidFill>
                  <a:schemeClr val="accent4"/>
                </a:solidFill>
                <a:latin typeface="Arial Nova Light" panose="020B0304020202020204" pitchFamily="34" charset="0"/>
              </a:rPr>
              <a:t>Växte upp i lika mycket i villa/radhus som i lägenhet</a:t>
            </a:r>
            <a:endParaRPr lang="en-US" sz="1100">
              <a:solidFill>
                <a:schemeClr val="accent4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9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C485CD00-3D5A-45F7-A108-7F6E6289ADB5}"/>
              </a:ext>
            </a:extLst>
          </p:cNvPr>
          <p:cNvSpPr txBox="1"/>
          <p:nvPr/>
        </p:nvSpPr>
        <p:spPr>
          <a:xfrm>
            <a:off x="3603890" y="3087728"/>
            <a:ext cx="786810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 dirty="0">
                <a:solidFill>
                  <a:srgbClr val="FFFFFF"/>
                </a:solidFill>
                <a:latin typeface="Arial" panose="020B0604020202020204"/>
              </a:rPr>
              <a:t>Boendetyp </a:t>
            </a:r>
          </a:p>
        </p:txBody>
      </p:sp>
    </p:spTree>
    <p:extLst>
      <p:ext uri="{BB962C8B-B14F-4D97-AF65-F5344CB8AC3E}">
        <p14:creationId xmlns:p14="http://schemas.microsoft.com/office/powerpoint/2010/main" val="2224956876"/>
      </p:ext>
    </p:extLst>
  </p:cSld>
  <p:clrMapOvr>
    <a:masterClrMapping/>
  </p:clrMapOvr>
</p:sld>
</file>

<file path=ppt/theme/theme1.xml><?xml version="1.0" encoding="utf-8"?>
<a:theme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Turkos_Blå_test.pptx" id="{BE9004E2-327F-4F1E-BBA6-64F4380C74E3}" vid="{7A37B865-E357-4C01-A8F4-4B30BFE588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7" ma:contentTypeDescription="Skapa ett nytt dokument." ma:contentTypeScope="" ma:versionID="fceed406ea9438e22722e3e60cc2a17f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0ea39b11de97387233a06c4d20bd7449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d5f08383-210c-4de4-8910-d3bcbf2f482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0687dfa-120c-406e-b23b-e7c18694bc7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BA358E-1202-4F9C-B4F9-7E8411794608}">
  <ds:schemaRefs>
    <ds:schemaRef ds:uri="d5f08383-210c-4de4-8910-d3bcbf2f4824"/>
    <ds:schemaRef ds:uri="f0687dfa-120c-406e-b23b-e7c18694bc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Mall_Blå_Turkos_ny</Template>
  <TotalTime>1078</TotalTime>
  <Words>2067</Words>
  <Application>Microsoft Office PowerPoint</Application>
  <PresentationFormat>Bredbild</PresentationFormat>
  <Paragraphs>363</Paragraphs>
  <Slides>48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48</vt:i4>
      </vt:variant>
    </vt:vector>
  </HeadingPairs>
  <TitlesOfParts>
    <vt:vector size="49" baseType="lpstr">
      <vt:lpstr>Blå/turkos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Cöster</dc:creator>
  <cp:lastModifiedBy>Gustaf Edgren</cp:lastModifiedBy>
  <cp:revision>4</cp:revision>
  <cp:lastPrinted>2024-01-26T12:37:17Z</cp:lastPrinted>
  <dcterms:created xsi:type="dcterms:W3CDTF">2023-11-29T13:19:35Z</dcterms:created>
  <dcterms:modified xsi:type="dcterms:W3CDTF">2024-11-28T10:19:54Z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0x010100CB1C00B93991A642937CA7391FC25071</vt:lpwstr>
  </property>
</Properties>
</file>